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6" r:id="rId9"/>
    <p:sldId id="268" r:id="rId10"/>
    <p:sldId id="270" r:id="rId11"/>
    <p:sldId id="269" r:id="rId12"/>
    <p:sldId id="267" r:id="rId13"/>
    <p:sldId id="263" r:id="rId14"/>
    <p:sldId id="264" r:id="rId15"/>
  </p:sldIdLst>
  <p:sldSz cx="14630400" cy="8229600"/>
  <p:notesSz cx="8229600" cy="14630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ter" panose="020B0604020202020204" charset="0"/>
      <p:regular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5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1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0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93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173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627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75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4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52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38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98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30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23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6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4555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647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050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204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663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522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623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810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7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hyperlink" Target="mailto:algerianpresidentaward@dgrsdt.d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511504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جائزة </a:t>
            </a:r>
            <a:r>
              <a:rPr lang="en-US" sz="72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رئيس</a:t>
            </a:r>
            <a:r>
              <a:rPr lang="en-US" sz="7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7200" b="1" dirty="0" err="1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الجمهورية</a:t>
            </a:r>
            <a:endParaRPr lang="en-US" sz="7200" b="1" dirty="0" smtClean="0">
              <a:solidFill>
                <a:srgbClr val="000000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marL="0" indent="0" algn="ctr" rtl="1">
              <a:lnSpc>
                <a:spcPts val="5850"/>
              </a:lnSpc>
              <a:buNone/>
            </a:pPr>
            <a:endParaRPr lang="en-US" sz="7200" b="1" dirty="0" smtClean="0">
              <a:solidFill>
                <a:srgbClr val="000000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marL="0" indent="0" algn="ctr" rtl="1">
              <a:lnSpc>
                <a:spcPts val="5850"/>
              </a:lnSpc>
              <a:buNone/>
            </a:pPr>
            <a:r>
              <a:rPr lang="en-US" sz="7200" b="1" dirty="0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7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للباحث المبتكر</a:t>
            </a:r>
            <a:endParaRPr lang="en-US" sz="7200" dirty="0"/>
          </a:p>
        </p:txBody>
      </p:sp>
      <p:sp>
        <p:nvSpPr>
          <p:cNvPr id="4" name="Text 1"/>
          <p:cNvSpPr/>
          <p:nvPr/>
        </p:nvSpPr>
        <p:spPr>
          <a:xfrm>
            <a:off x="900794" y="582851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تكريم للباحثين والطلبة الجزائريين المتميزين في البحث والابتكار. تهدف إلى تشجيع التميز والمساهمة في النمو الوطني.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8103275" y="5470684"/>
            <a:ext cx="13108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DT</a:t>
            </a:r>
            <a:endParaRPr lang="en-US" sz="7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51" y="1611086"/>
            <a:ext cx="12198363" cy="42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54" y="1251857"/>
            <a:ext cx="12724775" cy="50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2"/>
          <p:cNvSpPr/>
          <p:nvPr/>
        </p:nvSpPr>
        <p:spPr>
          <a:xfrm>
            <a:off x="7866682" y="641627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3" name="Text 0"/>
          <p:cNvSpPr/>
          <p:nvPr/>
        </p:nvSpPr>
        <p:spPr>
          <a:xfrm>
            <a:off x="2746041" y="411036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ar-DZ" sz="4650" b="1" dirty="0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مراحل تقييم </a:t>
            </a:r>
            <a:r>
              <a:rPr lang="ar-DZ" sz="4650" b="1" dirty="0" err="1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</a:rPr>
              <a:t>الملفلت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8848350" y="1256619"/>
            <a:ext cx="45719" cy="490450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7973718" y="175168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8623680" y="1511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700238" y="1543678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10" name="Shape 7"/>
          <p:cNvSpPr/>
          <p:nvPr/>
        </p:nvSpPr>
        <p:spPr>
          <a:xfrm>
            <a:off x="7973718" y="3303184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11" name="Shape 8"/>
          <p:cNvSpPr/>
          <p:nvPr/>
        </p:nvSpPr>
        <p:spPr>
          <a:xfrm>
            <a:off x="8623680" y="30632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700238" y="309518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5" name="Shape 12"/>
          <p:cNvSpPr/>
          <p:nvPr/>
        </p:nvSpPr>
        <p:spPr>
          <a:xfrm>
            <a:off x="7973718" y="485468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16" name="Shape 13"/>
          <p:cNvSpPr/>
          <p:nvPr/>
        </p:nvSpPr>
        <p:spPr>
          <a:xfrm>
            <a:off x="8623680" y="46147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700238" y="4680857"/>
            <a:ext cx="357188" cy="412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62148" y="1675510"/>
            <a:ext cx="6237514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التحقق من المطابقة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يتحقق أمانة لجنة التحكيم في البداية من استيفاء الملفات للشروط والمعايير المطلوبة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التقييم العلمي والتقني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تُقيّم الملفات المطابقة من قبل لجنة التحكيم بناءً على شبكة تقييم دقيقة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الاختيار النهائي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تقوم لجنة التحكيم بإجراء المداولات النهائية وتعيين الفائزين وفقًا للنظام الداخلي المعتمد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الحفل الرسمي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تُعلن النتائج خلال الحفل الرسمي لتسليم جائزة رئيس الجمهورية للباحث المبتكر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8547124" y="616111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2" name="Text 14"/>
          <p:cNvSpPr/>
          <p:nvPr/>
        </p:nvSpPr>
        <p:spPr>
          <a:xfrm>
            <a:off x="8623681" y="6270729"/>
            <a:ext cx="357188" cy="412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00"/>
              </a:lnSpc>
              <a:buNone/>
            </a:pPr>
            <a:r>
              <a:rPr lang="en-US" sz="2800" dirty="0" smtClean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800" dirty="0"/>
          </a:p>
        </p:txBody>
      </p:sp>
      <p:sp>
        <p:nvSpPr>
          <p:cNvPr id="23" name="Shape 7"/>
          <p:cNvSpPr/>
          <p:nvPr/>
        </p:nvSpPr>
        <p:spPr>
          <a:xfrm rot="16200000">
            <a:off x="8494192" y="686983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586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179786" y="1358741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الجدول الزمني الرسمي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8848351" y="2443163"/>
            <a:ext cx="30480" cy="4427696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7973718" y="2938224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8623680" y="26983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700238" y="273022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4767722" y="2669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ar-DZ" sz="2300" b="1" dirty="0" smtClean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2300" b="1" dirty="0" smtClean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19 </a:t>
            </a: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مارس 2025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773508" y="324345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فتح باب الترشح</a:t>
            </a:r>
            <a:endParaRPr lang="en-US" sz="3600" b="1" dirty="0"/>
          </a:p>
        </p:txBody>
      </p:sp>
      <p:sp>
        <p:nvSpPr>
          <p:cNvPr id="10" name="Shape 7"/>
          <p:cNvSpPr/>
          <p:nvPr/>
        </p:nvSpPr>
        <p:spPr>
          <a:xfrm>
            <a:off x="7973718" y="448972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11" name="Shape 8"/>
          <p:cNvSpPr/>
          <p:nvPr/>
        </p:nvSpPr>
        <p:spPr>
          <a:xfrm>
            <a:off x="8623680" y="424981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700238" y="4281726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4767722" y="422148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19 أفريل 2025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1684122" y="481835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إغلاق باب الترشح</a:t>
            </a:r>
            <a:endParaRPr lang="en-US" sz="3200" b="1" dirty="0"/>
          </a:p>
        </p:txBody>
      </p:sp>
      <p:sp>
        <p:nvSpPr>
          <p:cNvPr id="15" name="Shape 12"/>
          <p:cNvSpPr/>
          <p:nvPr/>
        </p:nvSpPr>
        <p:spPr>
          <a:xfrm>
            <a:off x="7973718" y="604123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16" name="Shape 13"/>
          <p:cNvSpPr/>
          <p:nvPr/>
        </p:nvSpPr>
        <p:spPr>
          <a:xfrm>
            <a:off x="8623680" y="58013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700238" y="5833229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4767722" y="577298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19 ماي 2025</a:t>
            </a:r>
            <a:endParaRPr lang="en-US" sz="2300" dirty="0"/>
          </a:p>
        </p:txBody>
      </p:sp>
      <p:sp>
        <p:nvSpPr>
          <p:cNvPr id="19" name="Text 16"/>
          <p:cNvSpPr/>
          <p:nvPr/>
        </p:nvSpPr>
        <p:spPr>
          <a:xfrm>
            <a:off x="1773508" y="637911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إعلان الفائزين وتوزيع الجوائز</a:t>
            </a:r>
            <a:endParaRPr lang="en-US" sz="2800" b="1" dirty="0"/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100" y="45601"/>
            <a:ext cx="54864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724071" y="1888808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التواصل والمعلومات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406" y="285881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38826" y="3055722"/>
            <a:ext cx="281428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البريد الإلكتروني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4628793" y="3586316"/>
            <a:ext cx="51094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007EBD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4"/>
              </a:rPr>
              <a:t>algerianpresidentaward@dgrsdt.dz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406" y="431212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438707" y="4470645"/>
            <a:ext cx="281439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الموقع الرسمي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4782774" y="5017839"/>
            <a:ext cx="480146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007EBD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https://algerianpresidentaward.dz/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96014" y="2151459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أهداف الجائزة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839908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466" y="3522940"/>
            <a:ext cx="357188" cy="446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685348" y="3491032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تشجيع البحث العلمي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4685348" y="399919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تنمية الابتكار وترقية الاقتصاد الوطني.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3948232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789" y="3522940"/>
            <a:ext cx="357188" cy="446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671" y="3491032"/>
            <a:ext cx="292774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تطوير التكنولوجيا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793671" y="399919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ترقية البحث العلمي والتطوير التكنولوجي.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839908" y="52069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466" y="5238869"/>
            <a:ext cx="357188" cy="4464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636056" y="52069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تكريم الباحثين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793790" y="571511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تكريم المنجزات العلمية والتكنولوجية البارزة.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4951" y="1581983"/>
            <a:ext cx="601384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الفئات وقيم الجوائز المالية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620078" y="3273073"/>
            <a:ext cx="609487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9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فئة </a:t>
            </a:r>
            <a:r>
              <a:rPr lang="en-US" sz="40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الأساتذة</a:t>
            </a:r>
            <a:r>
              <a:rPr lang="en-US" sz="4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الباحثين</a:t>
            </a:r>
            <a:r>
              <a:rPr lang="ar-DZ" sz="4000" b="1" dirty="0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، الأساتذة الباحثين </a:t>
            </a:r>
            <a:r>
              <a:rPr lang="ar-DZ" sz="4000" b="1" dirty="0" err="1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الاستشفائين</a:t>
            </a:r>
            <a:r>
              <a:rPr lang="ar-DZ" sz="4000" b="1" dirty="0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</a:p>
          <a:p>
            <a:pPr marL="0" indent="0" algn="r" rtl="1">
              <a:lnSpc>
                <a:spcPts val="2900"/>
              </a:lnSpc>
              <a:buNone/>
            </a:pPr>
            <a:endParaRPr lang="ar-DZ" sz="4000" b="1" dirty="0">
              <a:solidFill>
                <a:srgbClr val="000000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marL="0" indent="0" algn="ctr" rtl="1">
              <a:lnSpc>
                <a:spcPts val="2900"/>
              </a:lnSpc>
              <a:buNone/>
            </a:pPr>
            <a:r>
              <a:rPr lang="ar-DZ" sz="4000" b="1" dirty="0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و الباحثون الدائمون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793790" y="448601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الفائز الأول: 5.000.000 دج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3790" y="492821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الفائز الثاني: 3.000.000 دج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93790" y="537041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الفائز الثالث: 2.000.000 دج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1086065" y="327307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فئة الطلبة الجامعيين</a:t>
            </a:r>
            <a:endParaRPr lang="en-US" sz="4000" dirty="0"/>
          </a:p>
        </p:txBody>
      </p:sp>
      <p:sp>
        <p:nvSpPr>
          <p:cNvPr id="8" name="Text 6"/>
          <p:cNvSpPr/>
          <p:nvPr/>
        </p:nvSpPr>
        <p:spPr>
          <a:xfrm>
            <a:off x="7599521" y="448601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الفائز الأول: 5.000.000 دج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599521" y="492821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الفائز الثاني: 3.000.000 دج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599521" y="537041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الفائز الثالث: 2.000.000 دج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8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40779" y="599837"/>
            <a:ext cx="5726192" cy="715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6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المجالات ذات الأولوية</a:t>
            </a:r>
            <a:endParaRPr lang="en-US" sz="4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1665" y="1642705"/>
            <a:ext cx="545306" cy="5453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546086" y="2406134"/>
            <a:ext cx="2320885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العلوم والتكنولوجيا</a:t>
            </a:r>
            <a:endParaRPr lang="en-US" sz="22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596" y="1642705"/>
            <a:ext cx="545306" cy="54530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898017" y="2406134"/>
            <a:ext cx="2320885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الصحة والعلوم الطبية</a:t>
            </a:r>
            <a:endParaRPr lang="en-US" sz="22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5527" y="1642705"/>
            <a:ext cx="545306" cy="54530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249829" y="2406134"/>
            <a:ext cx="2321004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البيئة والتنمية المستدامة</a:t>
            </a:r>
            <a:endParaRPr lang="en-US" sz="225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1665" y="3776305"/>
            <a:ext cx="545306" cy="54530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1546086" y="4539734"/>
            <a:ext cx="2320885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العلوم الإنسانية والاجتماعية</a:t>
            </a:r>
            <a:endParaRPr lang="en-US" sz="225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3596" y="3776305"/>
            <a:ext cx="545306" cy="545306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8898017" y="4539734"/>
            <a:ext cx="2320885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الامن الطاقوي</a:t>
            </a:r>
            <a:endParaRPr lang="en-US" sz="2250" dirty="0"/>
          </a:p>
        </p:txBody>
      </p:sp>
      <p:sp>
        <p:nvSpPr>
          <p:cNvPr id="14" name="Text 6"/>
          <p:cNvSpPr/>
          <p:nvPr/>
        </p:nvSpPr>
        <p:spPr>
          <a:xfrm>
            <a:off x="8898017" y="5028486"/>
            <a:ext cx="2320885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5527" y="3776305"/>
            <a:ext cx="545306" cy="545306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6249829" y="4539734"/>
            <a:ext cx="2321004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الامن الغذائي</a:t>
            </a:r>
            <a:endParaRPr lang="en-US" sz="2250" dirty="0"/>
          </a:p>
        </p:txBody>
      </p:sp>
      <p:sp>
        <p:nvSpPr>
          <p:cNvPr id="17" name="Text 8"/>
          <p:cNvSpPr/>
          <p:nvPr/>
        </p:nvSpPr>
        <p:spPr>
          <a:xfrm>
            <a:off x="6249829" y="5028486"/>
            <a:ext cx="2321004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8290" y="5377458"/>
            <a:ext cx="545306" cy="545306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8682871" y="6136481"/>
            <a:ext cx="2321004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الامن المائي</a:t>
            </a:r>
            <a:endParaRPr lang="en-US" sz="2250" dirty="0"/>
          </a:p>
        </p:txBody>
      </p:sp>
      <p:sp>
        <p:nvSpPr>
          <p:cNvPr id="20" name="Text 10"/>
          <p:cNvSpPr/>
          <p:nvPr/>
        </p:nvSpPr>
        <p:spPr>
          <a:xfrm>
            <a:off x="6249829" y="7284006"/>
            <a:ext cx="2321004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9895" y="5496249"/>
            <a:ext cx="545306" cy="545306"/>
          </a:xfrm>
          <a:prstGeom prst="rect">
            <a:avLst/>
          </a:prstGeom>
        </p:spPr>
      </p:pic>
      <p:sp>
        <p:nvSpPr>
          <p:cNvPr id="22" name="Text 4"/>
          <p:cNvSpPr/>
          <p:nvPr/>
        </p:nvSpPr>
        <p:spPr>
          <a:xfrm>
            <a:off x="11524316" y="6259678"/>
            <a:ext cx="2320885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00"/>
              </a:lnSpc>
              <a:buNone/>
            </a:pPr>
            <a:r>
              <a:rPr lang="ar-DZ" sz="2250" b="1" dirty="0" smtClean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السلم و الامن</a:t>
            </a:r>
            <a:endParaRPr lang="en-US" sz="225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2899" y="5496249"/>
            <a:ext cx="545306" cy="5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0261" y="726162"/>
            <a:ext cx="5385673" cy="673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300"/>
              </a:lnSpc>
              <a:buNone/>
            </a:pPr>
            <a:r>
              <a:rPr lang="en-US" sz="420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مجالات</a:t>
            </a:r>
            <a:r>
              <a:rPr lang="en-US" sz="42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sz="4200" b="1" dirty="0" err="1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البحث</a:t>
            </a:r>
            <a:r>
              <a:rPr lang="ar-DZ" sz="4200" b="1" dirty="0" smtClean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المعنية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4674513" y="1706880"/>
            <a:ext cx="3751421" cy="1541383"/>
          </a:xfrm>
          <a:prstGeom prst="roundRect">
            <a:avLst>
              <a:gd name="adj" fmla="val 559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520333" y="1919645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العلوم والتكنولوجيا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4887278" y="2379226"/>
            <a:ext cx="3325892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الذكاء الاصطناعي، النانوتكنولوجيات، الروبوتات، الطاقات </a:t>
            </a:r>
            <a:r>
              <a:rPr lang="en-US" sz="16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المتجددة</a:t>
            </a:r>
            <a:r>
              <a:rPr lang="en-US" sz="16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r>
              <a:rPr lang="ar-DZ" sz="16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........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17947" y="1706880"/>
            <a:ext cx="3751421" cy="1541383"/>
          </a:xfrm>
          <a:prstGeom prst="roundRect">
            <a:avLst>
              <a:gd name="adj" fmla="val 559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63767" y="1919645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الصحة والعلوم الطبية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930712" y="2379226"/>
            <a:ext cx="3325892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التكنولوجيا الحيوية، علم الأعصاب، </a:t>
            </a:r>
            <a:r>
              <a:rPr lang="en-US" sz="160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الصيدلة</a:t>
            </a:r>
            <a:r>
              <a:rPr lang="ar-DZ" sz="16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..........</a:t>
            </a:r>
            <a:r>
              <a:rPr lang="en-US" sz="16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674513" y="3453408"/>
            <a:ext cx="3751421" cy="1213247"/>
          </a:xfrm>
          <a:prstGeom prst="roundRect">
            <a:avLst>
              <a:gd name="adj" fmla="val 7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520333" y="3666173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البيئة والتنمية المستدامة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4887278" y="4125754"/>
            <a:ext cx="33258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إدارة الموارد، الاقتصاد </a:t>
            </a:r>
            <a:r>
              <a:rPr lang="en-US" sz="16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الدائري</a:t>
            </a:r>
            <a:r>
              <a:rPr lang="en-US" sz="16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r>
              <a:rPr lang="ar-DZ" sz="16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.......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17947" y="3453408"/>
            <a:ext cx="3751421" cy="1213247"/>
          </a:xfrm>
          <a:prstGeom prst="roundRect">
            <a:avLst>
              <a:gd name="adj" fmla="val 7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563767" y="3666173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930712" y="4125754"/>
            <a:ext cx="33258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4674513" y="4871799"/>
            <a:ext cx="3751421" cy="1213247"/>
          </a:xfrm>
          <a:prstGeom prst="roundRect">
            <a:avLst>
              <a:gd name="adj" fmla="val 7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520333" y="5084564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4887278" y="5544145"/>
            <a:ext cx="33258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717947" y="4871799"/>
            <a:ext cx="3751421" cy="1213247"/>
          </a:xfrm>
          <a:prstGeom prst="roundRect">
            <a:avLst>
              <a:gd name="adj" fmla="val 7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563767" y="5084564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21" name="Text 18"/>
          <p:cNvSpPr/>
          <p:nvPr/>
        </p:nvSpPr>
        <p:spPr>
          <a:xfrm>
            <a:off x="930712" y="5544145"/>
            <a:ext cx="33258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4674513" y="6290191"/>
            <a:ext cx="3751421" cy="1213247"/>
          </a:xfrm>
          <a:prstGeom prst="roundRect">
            <a:avLst>
              <a:gd name="adj" fmla="val 7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5520333" y="6502956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4887278" y="6962537"/>
            <a:ext cx="33258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717947" y="6290191"/>
            <a:ext cx="3751421" cy="1213247"/>
          </a:xfrm>
          <a:prstGeom prst="roundRect">
            <a:avLst>
              <a:gd name="adj" fmla="val 710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1563767" y="6502956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endParaRPr lang="en-US" sz="2100" dirty="0"/>
          </a:p>
        </p:txBody>
      </p:sp>
      <p:sp>
        <p:nvSpPr>
          <p:cNvPr id="27" name="Text 24"/>
          <p:cNvSpPr/>
          <p:nvPr/>
        </p:nvSpPr>
        <p:spPr>
          <a:xfrm>
            <a:off x="930712" y="6962537"/>
            <a:ext cx="33258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28" name="Text 5"/>
          <p:cNvSpPr/>
          <p:nvPr/>
        </p:nvSpPr>
        <p:spPr>
          <a:xfrm>
            <a:off x="1596899" y="3552978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2650"/>
              </a:lnSpc>
            </a:pPr>
            <a:r>
              <a:rPr lang="ar-SA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العلوم الإنسانية والاجتماعية</a:t>
            </a:r>
            <a:endParaRPr lang="ar-DZ" sz="2100" b="1" dirty="0">
              <a:solidFill>
                <a:srgbClr val="272525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algn="r" rtl="1">
              <a:lnSpc>
                <a:spcPts val="2650"/>
              </a:lnSpc>
            </a:pPr>
            <a:r>
              <a:rPr lang="ar-SA" dirty="0" smtClean="0"/>
              <a:t> </a:t>
            </a:r>
            <a:r>
              <a:rPr lang="ar-SA" dirty="0"/>
              <a:t>(الابتكار التربوي، </a:t>
            </a:r>
            <a:r>
              <a:rPr lang="ar-SA" dirty="0" err="1"/>
              <a:t>الديناميات</a:t>
            </a:r>
            <a:r>
              <a:rPr lang="ar-SA" dirty="0"/>
              <a:t> الاقتصادية...).</a:t>
            </a:r>
            <a:endParaRPr lang="en-US" sz="2100" dirty="0"/>
          </a:p>
        </p:txBody>
      </p:sp>
      <p:sp>
        <p:nvSpPr>
          <p:cNvPr id="32" name="Text 5"/>
          <p:cNvSpPr/>
          <p:nvPr/>
        </p:nvSpPr>
        <p:spPr>
          <a:xfrm>
            <a:off x="1768912" y="5006888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 algn="r" rtl="1"/>
            <a:r>
              <a:rPr lang="ar-SA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الأمن الغذائي </a:t>
            </a:r>
            <a:endParaRPr lang="ar-DZ" sz="2100" b="1" dirty="0">
              <a:solidFill>
                <a:srgbClr val="272525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lvl="0" algn="r" rtl="1"/>
            <a:r>
              <a:rPr lang="ar-SA" dirty="0" smtClean="0"/>
              <a:t>(</a:t>
            </a:r>
            <a:r>
              <a:rPr lang="ar-SA" dirty="0"/>
              <a:t>الإنتاج الزراعي، جودة المنتجات الغذائية</a:t>
            </a:r>
            <a:r>
              <a:rPr lang="ar-SA" dirty="0" smtClean="0"/>
              <a:t>،</a:t>
            </a:r>
            <a:endParaRPr lang="ar-DZ" dirty="0" smtClean="0"/>
          </a:p>
          <a:p>
            <a:pPr lvl="0" algn="r" rtl="1"/>
            <a:r>
              <a:rPr lang="ar-SA" dirty="0" smtClean="0"/>
              <a:t> </a:t>
            </a:r>
            <a:r>
              <a:rPr lang="ar-SA" dirty="0"/>
              <a:t>الصحة </a:t>
            </a:r>
            <a:r>
              <a:rPr lang="ar-SA" dirty="0" smtClean="0"/>
              <a:t>العامة، </a:t>
            </a:r>
            <a:r>
              <a:rPr lang="ar-SA" dirty="0"/>
              <a:t>الاستهلاك المسؤول</a:t>
            </a:r>
            <a:r>
              <a:rPr lang="ar-SA" dirty="0" smtClean="0"/>
              <a:t>...).</a:t>
            </a:r>
            <a:endParaRPr lang="en-GB" dirty="0"/>
          </a:p>
        </p:txBody>
      </p:sp>
      <p:sp>
        <p:nvSpPr>
          <p:cNvPr id="33" name="Text 5"/>
          <p:cNvSpPr/>
          <p:nvPr/>
        </p:nvSpPr>
        <p:spPr>
          <a:xfrm>
            <a:off x="5315188" y="5101173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/>
            <a:r>
              <a:rPr lang="ar-SA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السلم والأمن</a:t>
            </a:r>
            <a:endParaRPr lang="ar-DZ" sz="2100" b="1" dirty="0">
              <a:solidFill>
                <a:srgbClr val="272525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lvl="0" algn="r" rtl="1"/>
            <a:r>
              <a:rPr lang="ar-SA" dirty="0" smtClean="0"/>
              <a:t> </a:t>
            </a:r>
            <a:r>
              <a:rPr lang="ar-SA" dirty="0"/>
              <a:t>(الأمن </a:t>
            </a:r>
            <a:r>
              <a:rPr lang="ar-SA" dirty="0" err="1"/>
              <a:t>السيبراني</a:t>
            </a:r>
            <a:r>
              <a:rPr lang="ar-SA" dirty="0"/>
              <a:t>، تكنولوجيا الدفاع</a:t>
            </a:r>
            <a:r>
              <a:rPr lang="ar-SA" dirty="0" smtClean="0"/>
              <a:t>...).</a:t>
            </a:r>
            <a:endParaRPr lang="en-GB" dirty="0"/>
          </a:p>
        </p:txBody>
      </p:sp>
      <p:sp>
        <p:nvSpPr>
          <p:cNvPr id="34" name="Text 5"/>
          <p:cNvSpPr/>
          <p:nvPr/>
        </p:nvSpPr>
        <p:spPr>
          <a:xfrm>
            <a:off x="5460266" y="6441044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 algn="r" rtl="1"/>
            <a:r>
              <a:rPr lang="ar-DZ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الامن المائي </a:t>
            </a:r>
          </a:p>
          <a:p>
            <a:pPr lvl="0" algn="r" rtl="1"/>
            <a:r>
              <a:rPr lang="ar-SA" dirty="0" smtClean="0"/>
              <a:t>(</a:t>
            </a:r>
            <a:r>
              <a:rPr lang="ar-SA" dirty="0"/>
              <a:t>جودة المياه، تحلية المياه المالحة</a:t>
            </a:r>
            <a:r>
              <a:rPr lang="ar-SA" dirty="0" smtClean="0"/>
              <a:t>،</a:t>
            </a:r>
            <a:endParaRPr lang="ar-DZ" dirty="0" smtClean="0"/>
          </a:p>
          <a:p>
            <a:pPr lvl="0" algn="r" rtl="1"/>
            <a:r>
              <a:rPr lang="ar-SA" dirty="0" smtClean="0"/>
              <a:t> </a:t>
            </a:r>
            <a:r>
              <a:rPr lang="ar-DZ" dirty="0"/>
              <a:t>معالجة المياه العادمة واعادة استعمالها...</a:t>
            </a:r>
            <a:r>
              <a:rPr lang="ar-SA" dirty="0"/>
              <a:t>).</a:t>
            </a:r>
            <a:endParaRPr lang="en-GB" dirty="0"/>
          </a:p>
        </p:txBody>
      </p:sp>
      <p:sp>
        <p:nvSpPr>
          <p:cNvPr id="35" name="Text 5"/>
          <p:cNvSpPr/>
          <p:nvPr/>
        </p:nvSpPr>
        <p:spPr>
          <a:xfrm>
            <a:off x="1693842" y="6560224"/>
            <a:ext cx="2692837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/>
            <a:r>
              <a:rPr lang="ar-DZ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الامن</a:t>
            </a:r>
            <a:r>
              <a:rPr lang="ar-DZ" dirty="0"/>
              <a:t> </a:t>
            </a:r>
            <a:r>
              <a:rPr lang="ar-DZ" sz="2100" b="1" dirty="0" err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الطاقوي</a:t>
            </a:r>
            <a:r>
              <a:rPr lang="ar-DZ" sz="21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</a:p>
          <a:p>
            <a:pPr lvl="0" algn="r" rtl="1"/>
            <a:r>
              <a:rPr lang="ar-SA" dirty="0" smtClean="0"/>
              <a:t>(</a:t>
            </a:r>
            <a:r>
              <a:rPr lang="ar-SA" dirty="0"/>
              <a:t>الطاقات المتجددة والجديدة، الفعالية </a:t>
            </a:r>
            <a:r>
              <a:rPr lang="ar-SA" dirty="0" err="1"/>
              <a:t>الطاقوية</a:t>
            </a:r>
            <a:r>
              <a:rPr lang="ar-SA" dirty="0"/>
              <a:t>، ....).</a:t>
            </a:r>
            <a:endParaRPr lang="en-GB" dirty="0"/>
          </a:p>
          <a:p>
            <a:pPr algn="r" rtl="1"/>
            <a:r>
              <a:rPr lang="fr-FR" b="1" dirty="0"/>
              <a:t> 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773557" y="809931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معايير الأهلية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2540" y="1701278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385340" y="190632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36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الجنسية الجزائرية</a:t>
            </a:r>
            <a:endParaRPr lang="en-US" sz="3600" dirty="0"/>
          </a:p>
        </p:txBody>
      </p:sp>
      <p:sp>
        <p:nvSpPr>
          <p:cNvPr id="6" name="Text 2"/>
          <p:cNvSpPr/>
          <p:nvPr/>
        </p:nvSpPr>
        <p:spPr>
          <a:xfrm>
            <a:off x="812338" y="2189110"/>
            <a:ext cx="11720121" cy="1078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 algn="r" rtl="1"/>
            <a:r>
              <a:rPr lang="ar-SA" sz="2400" dirty="0"/>
              <a:t>يجب أن يكون المترشح حاملاً للجنسية الجزائرية ومقيماً في الجزائر </a:t>
            </a:r>
            <a:r>
              <a:rPr lang="ar-DZ" sz="2400" dirty="0"/>
              <a:t>أو في الخارج</a:t>
            </a:r>
            <a:r>
              <a:rPr lang="ar-SA" sz="2400" dirty="0"/>
              <a:t>، أنجز بحثا مبتكرا بصفة </a:t>
            </a:r>
            <a:r>
              <a:rPr lang="ar-SA" sz="2400" dirty="0" smtClean="0"/>
              <a:t>فرد</a:t>
            </a:r>
            <a:r>
              <a:rPr lang="ar-DZ" sz="2400" dirty="0" err="1" smtClean="0"/>
              <a:t>ية</a:t>
            </a:r>
            <a:endParaRPr lang="ar-DZ" sz="2400" dirty="0" smtClean="0"/>
          </a:p>
          <a:p>
            <a:pPr lvl="0" algn="r" rtl="1"/>
            <a:r>
              <a:rPr lang="ar-DZ" sz="2400" dirty="0" smtClean="0"/>
              <a:t> </a:t>
            </a:r>
            <a:r>
              <a:rPr lang="ar-SA" sz="2400" dirty="0" smtClean="0"/>
              <a:t>أو </a:t>
            </a:r>
            <a:r>
              <a:rPr lang="ar-SA" sz="2400" dirty="0"/>
              <a:t>جماعية، ذو قيمة وتأثير مباشر على الاقتصاد الوطني،</a:t>
            </a:r>
            <a:endParaRPr lang="en-GB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540" y="296418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385340" y="326721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الابتكار</a:t>
            </a:r>
            <a:endParaRPr lang="en-US" sz="3200" dirty="0"/>
          </a:p>
        </p:txBody>
      </p:sp>
      <p:sp>
        <p:nvSpPr>
          <p:cNvPr id="9" name="Text 4"/>
          <p:cNvSpPr/>
          <p:nvPr/>
        </p:nvSpPr>
        <p:spPr>
          <a:xfrm>
            <a:off x="6280190" y="377537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أن يكون البحث ذا قيمة وتأثير مباشر على الاقتصاد الوطني.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540" y="4314187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385340" y="462809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3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الانتساب</a:t>
            </a:r>
            <a:endParaRPr lang="en-US" sz="3200" dirty="0"/>
          </a:p>
        </p:txBody>
      </p:sp>
      <p:sp>
        <p:nvSpPr>
          <p:cNvPr id="12" name="Text 6"/>
          <p:cNvSpPr/>
          <p:nvPr/>
        </p:nvSpPr>
        <p:spPr>
          <a:xfrm>
            <a:off x="1905000" y="5136256"/>
            <a:ext cx="10457379" cy="959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2850"/>
              </a:lnSpc>
            </a:pPr>
            <a:r>
              <a:rPr lang="ar-SA" sz="2000" dirty="0"/>
              <a:t>أن يكون الطلب مقدما من إحدى مؤسسات التعليم العالي والبحث العلمي </a:t>
            </a:r>
            <a:r>
              <a:rPr lang="ar-DZ" sz="2000" dirty="0"/>
              <a:t>التي ينتمي اليها المترشح المقيم في الجزائر</a:t>
            </a:r>
            <a:r>
              <a:rPr lang="ar-SA" sz="2000" dirty="0" smtClean="0"/>
              <a:t>.</a:t>
            </a:r>
            <a:endParaRPr lang="ar-DZ" sz="2000" dirty="0" smtClean="0"/>
          </a:p>
          <a:p>
            <a:pPr algn="r" rtl="1">
              <a:lnSpc>
                <a:spcPts val="2850"/>
              </a:lnSpc>
            </a:pPr>
            <a:r>
              <a:rPr lang="ar-SA" sz="2000" dirty="0" smtClean="0"/>
              <a:t> </a:t>
            </a:r>
            <a:r>
              <a:rPr lang="ar-SA" sz="2000" dirty="0"/>
              <a:t>أما بالنسبة المترشح المقيم بالخارج، يجب تقديم الترشح من قبل مؤسسة التعليم العالي والبحث العلمي التي ينتمي اليها مشروع البحث في الجزائر.</a:t>
            </a:r>
            <a:endParaRPr lang="en-GB" sz="2000" dirty="0"/>
          </a:p>
          <a:p>
            <a:pPr marL="0" indent="0" algn="r" rtl="1">
              <a:lnSpc>
                <a:spcPts val="2850"/>
              </a:lnSpc>
              <a:buNone/>
            </a:pPr>
            <a:r>
              <a:rPr lang="en-US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541" y="5616128"/>
            <a:ext cx="1134070" cy="1360884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981198" y="5985342"/>
            <a:ext cx="10457379" cy="9597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rtl="1">
              <a:lnSpc>
                <a:spcPts val="2850"/>
              </a:lnSpc>
            </a:pPr>
            <a:r>
              <a:rPr lang="ar-SA" dirty="0"/>
              <a:t>يجب أن يكون البحث المقدم ضمن إحدى المجالات المذكورة أعلاه.</a:t>
            </a:r>
            <a:endParaRPr lang="en-GB" dirty="0"/>
          </a:p>
          <a:p>
            <a:pPr algn="r" rtl="1">
              <a:lnSpc>
                <a:spcPts val="285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01701" y="372308"/>
            <a:ext cx="4356497" cy="4426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شروط المشاركة وتقديم الملفات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13302853" y="1084778"/>
            <a:ext cx="855345" cy="787598"/>
          </a:xfrm>
          <a:prstGeom prst="roundRect">
            <a:avLst>
              <a:gd name="adj" fmla="val 71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3635752" y="1359932"/>
            <a:ext cx="189667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11397020" y="1219676"/>
            <a:ext cx="1770936" cy="221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المنصة الإلكترونية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0847665" y="1521738"/>
            <a:ext cx="2320290" cy="215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إيداع الملفات حصرياً عبر المنصة الإلكترونية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39591" y="1868567"/>
            <a:ext cx="12695873" cy="7620"/>
          </a:xfrm>
          <a:prstGeom prst="roundRect">
            <a:avLst>
              <a:gd name="adj" fmla="val 743718"/>
            </a:avLst>
          </a:prstGeom>
          <a:solidFill>
            <a:srgbClr val="B2D4E5"/>
          </a:solidFill>
          <a:ln/>
        </p:spPr>
      </p:sp>
      <p:sp>
        <p:nvSpPr>
          <p:cNvPr id="8" name="Shape 6"/>
          <p:cNvSpPr/>
          <p:nvPr/>
        </p:nvSpPr>
        <p:spPr>
          <a:xfrm>
            <a:off x="12447508" y="1939766"/>
            <a:ext cx="1710690" cy="787598"/>
          </a:xfrm>
          <a:prstGeom prst="roundRect">
            <a:avLst>
              <a:gd name="adj" fmla="val 71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3208079" y="2214920"/>
            <a:ext cx="189667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10541675" y="2074664"/>
            <a:ext cx="1770936" cy="221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7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ملخص المشروع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583579" y="2376726"/>
            <a:ext cx="2729032" cy="215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ملخص عن المشروع وتأثيره </a:t>
            </a:r>
            <a:r>
              <a:rPr lang="en-US" sz="20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المحتمل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</a:t>
            </a:r>
            <a:r>
              <a:rPr lang="en-US" sz="200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صفحات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39591" y="2723555"/>
            <a:ext cx="11840527" cy="7620"/>
          </a:xfrm>
          <a:prstGeom prst="roundRect">
            <a:avLst>
              <a:gd name="adj" fmla="val 743718"/>
            </a:avLst>
          </a:prstGeom>
          <a:solidFill>
            <a:srgbClr val="B2D4E5"/>
          </a:solidFill>
          <a:ln/>
        </p:spPr>
      </p:sp>
      <p:sp>
        <p:nvSpPr>
          <p:cNvPr id="13" name="Shape 11"/>
          <p:cNvSpPr/>
          <p:nvPr/>
        </p:nvSpPr>
        <p:spPr>
          <a:xfrm>
            <a:off x="11592163" y="2794754"/>
            <a:ext cx="2566035" cy="787598"/>
          </a:xfrm>
          <a:prstGeom prst="roundRect">
            <a:avLst>
              <a:gd name="adj" fmla="val 71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2780407" y="3069908"/>
            <a:ext cx="189667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8170664" y="2929652"/>
            <a:ext cx="3286602" cy="44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7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فيديو تقديمي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9647396" y="3231713"/>
            <a:ext cx="1809869" cy="215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6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فيديو </a:t>
            </a: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تقديمي</a:t>
            </a: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للمشروع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539591" y="3578543"/>
            <a:ext cx="10985183" cy="7620"/>
          </a:xfrm>
          <a:prstGeom prst="roundRect">
            <a:avLst>
              <a:gd name="adj" fmla="val 743718"/>
            </a:avLst>
          </a:prstGeom>
          <a:solidFill>
            <a:srgbClr val="B2D4E5"/>
          </a:solidFill>
          <a:ln/>
        </p:spPr>
      </p:sp>
      <p:sp>
        <p:nvSpPr>
          <p:cNvPr id="18" name="Shape 16"/>
          <p:cNvSpPr/>
          <p:nvPr/>
        </p:nvSpPr>
        <p:spPr>
          <a:xfrm>
            <a:off x="10736699" y="3649742"/>
            <a:ext cx="3421499" cy="787598"/>
          </a:xfrm>
          <a:prstGeom prst="roundRect">
            <a:avLst>
              <a:gd name="adj" fmla="val 71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2352615" y="3924895"/>
            <a:ext cx="189667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1450" dirty="0"/>
          </a:p>
        </p:txBody>
      </p:sp>
      <p:sp>
        <p:nvSpPr>
          <p:cNvPr id="20" name="Shape 18"/>
          <p:cNvSpPr/>
          <p:nvPr/>
        </p:nvSpPr>
        <p:spPr>
          <a:xfrm>
            <a:off x="539591" y="4433530"/>
            <a:ext cx="10129718" cy="7620"/>
          </a:xfrm>
          <a:prstGeom prst="roundRect">
            <a:avLst>
              <a:gd name="adj" fmla="val 743718"/>
            </a:avLst>
          </a:prstGeom>
          <a:solidFill>
            <a:srgbClr val="B2D4E5"/>
          </a:solidFill>
          <a:ln/>
        </p:spPr>
      </p:sp>
      <p:sp>
        <p:nvSpPr>
          <p:cNvPr id="21" name="Shape 19"/>
          <p:cNvSpPr/>
          <p:nvPr/>
        </p:nvSpPr>
        <p:spPr>
          <a:xfrm>
            <a:off x="9881354" y="4504730"/>
            <a:ext cx="4276844" cy="787598"/>
          </a:xfrm>
          <a:prstGeom prst="roundRect">
            <a:avLst>
              <a:gd name="adj" fmla="val 71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1924943" y="4779883"/>
            <a:ext cx="189667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1450" dirty="0"/>
          </a:p>
        </p:txBody>
      </p:sp>
      <p:sp>
        <p:nvSpPr>
          <p:cNvPr id="23" name="Shape 21"/>
          <p:cNvSpPr/>
          <p:nvPr/>
        </p:nvSpPr>
        <p:spPr>
          <a:xfrm>
            <a:off x="539591" y="5288518"/>
            <a:ext cx="9274373" cy="7620"/>
          </a:xfrm>
          <a:prstGeom prst="roundRect">
            <a:avLst>
              <a:gd name="adj" fmla="val 743718"/>
            </a:avLst>
          </a:prstGeom>
          <a:solidFill>
            <a:srgbClr val="B2D4E5"/>
          </a:solidFill>
          <a:ln/>
        </p:spPr>
      </p:sp>
      <p:sp>
        <p:nvSpPr>
          <p:cNvPr id="24" name="Shape 22"/>
          <p:cNvSpPr/>
          <p:nvPr/>
        </p:nvSpPr>
        <p:spPr>
          <a:xfrm>
            <a:off x="9026009" y="5359717"/>
            <a:ext cx="5132189" cy="787598"/>
          </a:xfrm>
          <a:prstGeom prst="roundRect">
            <a:avLst>
              <a:gd name="adj" fmla="val 71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1497270" y="5634871"/>
            <a:ext cx="189667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6</a:t>
            </a:r>
            <a:endParaRPr lang="en-US" sz="1450" dirty="0"/>
          </a:p>
        </p:txBody>
      </p:sp>
      <p:sp>
        <p:nvSpPr>
          <p:cNvPr id="26" name="Shape 24"/>
          <p:cNvSpPr/>
          <p:nvPr/>
        </p:nvSpPr>
        <p:spPr>
          <a:xfrm>
            <a:off x="539591" y="6143506"/>
            <a:ext cx="8419028" cy="7620"/>
          </a:xfrm>
          <a:prstGeom prst="roundRect">
            <a:avLst>
              <a:gd name="adj" fmla="val 743718"/>
            </a:avLst>
          </a:prstGeom>
          <a:solidFill>
            <a:srgbClr val="B2D4E5"/>
          </a:solidFill>
          <a:ln/>
        </p:spPr>
      </p:sp>
      <p:sp>
        <p:nvSpPr>
          <p:cNvPr id="27" name="Shape 25"/>
          <p:cNvSpPr/>
          <p:nvPr/>
        </p:nvSpPr>
        <p:spPr>
          <a:xfrm>
            <a:off x="8170664" y="6214705"/>
            <a:ext cx="5987534" cy="787598"/>
          </a:xfrm>
          <a:prstGeom prst="roundRect">
            <a:avLst>
              <a:gd name="adj" fmla="val 71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1069598" y="6489859"/>
            <a:ext cx="189667" cy="237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7</a:t>
            </a:r>
            <a:endParaRPr lang="en-US" sz="1450" dirty="0"/>
          </a:p>
        </p:txBody>
      </p:sp>
      <p:sp>
        <p:nvSpPr>
          <p:cNvPr id="29" name="Shape 27"/>
          <p:cNvSpPr/>
          <p:nvPr/>
        </p:nvSpPr>
        <p:spPr>
          <a:xfrm>
            <a:off x="539591" y="6998494"/>
            <a:ext cx="7563683" cy="7620"/>
          </a:xfrm>
          <a:prstGeom prst="roundRect">
            <a:avLst>
              <a:gd name="adj" fmla="val 743718"/>
            </a:avLst>
          </a:prstGeom>
          <a:solidFill>
            <a:srgbClr val="B2D4E5"/>
          </a:solidFill>
          <a:ln/>
        </p:spPr>
      </p:sp>
      <p:sp>
        <p:nvSpPr>
          <p:cNvPr id="32" name="Text 13"/>
          <p:cNvSpPr/>
          <p:nvPr/>
        </p:nvSpPr>
        <p:spPr>
          <a:xfrm>
            <a:off x="-654756" y="3649742"/>
            <a:ext cx="11123803" cy="512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 algn="r" rtl="1"/>
            <a:r>
              <a:rPr lang="ar-SA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تقرير موجز حول تثمين البحث </a:t>
            </a:r>
            <a:endParaRPr lang="ar-DZ" sz="2800" b="1" dirty="0">
              <a:solidFill>
                <a:srgbClr val="272525"/>
              </a:solidFill>
              <a:latin typeface="Petrona Bold" pitchFamily="34" charset="0"/>
              <a:ea typeface="Petrona Bold" pitchFamily="34" charset="-122"/>
              <a:cs typeface="Petrona Bold" pitchFamily="34" charset="-120"/>
            </a:endParaRPr>
          </a:p>
          <a:p>
            <a:pPr lvl="0" algn="r" rtl="1"/>
            <a:r>
              <a:rPr lang="ar-SA" sz="2400" dirty="0" smtClean="0"/>
              <a:t>مع </a:t>
            </a:r>
            <a:r>
              <a:rPr lang="ar-SA" sz="2400" dirty="0"/>
              <a:t>المرفقات مثل المنشورات العلمية، براءات الاختراع، شهادات المطابقة، عقود التعاون الصناعي</a:t>
            </a:r>
            <a:r>
              <a:rPr lang="ar-SA" dirty="0"/>
              <a:t>.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2498764" y="4464520"/>
            <a:ext cx="7315200" cy="8468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15000"/>
              </a:lnSpc>
              <a:buSzPts val="1000"/>
            </a:pPr>
            <a:r>
              <a:rPr lang="ar-SA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السيرة الذاتية للمترشح أو الفريق البحثي</a:t>
            </a:r>
            <a:r>
              <a:rPr lang="ar-SA" dirty="0" smtClean="0"/>
              <a:t>.</a:t>
            </a:r>
            <a:endParaRPr lang="ar-DZ" dirty="0" smtClean="0"/>
          </a:p>
          <a:p>
            <a:pPr lvl="0" algn="r" rtl="1">
              <a:lnSpc>
                <a:spcPct val="115000"/>
              </a:lnSpc>
              <a:spcAft>
                <a:spcPts val="0"/>
              </a:spcAft>
              <a:buSzPts val="1000"/>
            </a:pPr>
            <a:endParaRPr lang="en-GB" sz="16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77114" y="5339613"/>
            <a:ext cx="7315200" cy="8468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15000"/>
              </a:lnSpc>
              <a:buSzPts val="1000"/>
            </a:pPr>
            <a:r>
              <a:rPr lang="ar-SA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شهادة الانتساب </a:t>
            </a:r>
            <a:r>
              <a:rPr lang="ar-SA" sz="200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وأصالة العمل المقدم موقعة من المؤسسة الأكاديمية المعنية</a:t>
            </a:r>
            <a:r>
              <a:rPr lang="ar-SA" sz="1400" dirty="0" smtClean="0"/>
              <a:t>.</a:t>
            </a:r>
            <a:endParaRPr lang="en-GB" dirty="0"/>
          </a:p>
          <a:p>
            <a:pPr lvl="0" algn="r" rtl="1">
              <a:lnSpc>
                <a:spcPct val="115000"/>
              </a:lnSpc>
              <a:spcAft>
                <a:spcPts val="0"/>
              </a:spcAft>
              <a:buSzPts val="1000"/>
            </a:pPr>
            <a:endParaRPr lang="en-GB" sz="16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9591" y="6229987"/>
            <a:ext cx="7315200" cy="8468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15000"/>
              </a:lnSpc>
              <a:buSzPts val="1000"/>
            </a:pPr>
            <a:r>
              <a:rPr lang="ar-DZ" sz="2800" b="1" dirty="0" smtClean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أي ملف يساعد في تقيم أفضل للمشروع</a:t>
            </a:r>
            <a:endParaRPr lang="en-GB" dirty="0"/>
          </a:p>
          <a:p>
            <a:pPr lvl="0" algn="r" rtl="1">
              <a:lnSpc>
                <a:spcPct val="115000"/>
              </a:lnSpc>
              <a:spcAft>
                <a:spcPts val="0"/>
              </a:spcAft>
              <a:buSzPts val="1000"/>
            </a:pPr>
            <a:endParaRPr lang="en-GB" sz="16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82414" y="147042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نقاط التقييم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959" y="2668310"/>
            <a:ext cx="1614011" cy="82569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416540" y="297156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7740848" y="2895124"/>
            <a:ext cx="180129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الأصالة والابتكار</a:t>
            </a:r>
            <a:endParaRPr lang="en-US" sz="2300" dirty="0"/>
          </a:p>
        </p:txBody>
      </p:sp>
      <p:sp>
        <p:nvSpPr>
          <p:cNvPr id="6" name="Shape 3"/>
          <p:cNvSpPr/>
          <p:nvPr/>
        </p:nvSpPr>
        <p:spPr>
          <a:xfrm>
            <a:off x="850463" y="3507105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953" y="3550682"/>
            <a:ext cx="3228022" cy="8256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416540" y="3764161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5"/>
          <p:cNvSpPr/>
          <p:nvPr/>
        </p:nvSpPr>
        <p:spPr>
          <a:xfrm>
            <a:off x="6012656" y="3777496"/>
            <a:ext cx="272248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الأثر العلمي والاقتصادي</a:t>
            </a:r>
            <a:endParaRPr lang="en-US" sz="2300" dirty="0"/>
          </a:p>
        </p:txBody>
      </p:sp>
      <p:sp>
        <p:nvSpPr>
          <p:cNvPr id="10" name="Shape 6"/>
          <p:cNvSpPr/>
          <p:nvPr/>
        </p:nvSpPr>
        <p:spPr>
          <a:xfrm>
            <a:off x="850463" y="4389477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948" y="4433054"/>
            <a:ext cx="4842034" cy="82569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416540" y="46465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500" dirty="0"/>
          </a:p>
        </p:txBody>
      </p:sp>
      <p:sp>
        <p:nvSpPr>
          <p:cNvPr id="13" name="Text 8"/>
          <p:cNvSpPr/>
          <p:nvPr/>
        </p:nvSpPr>
        <p:spPr>
          <a:xfrm>
            <a:off x="5175290" y="4659868"/>
            <a:ext cx="275284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الجدوى التقنية والتثمين</a:t>
            </a:r>
            <a:endParaRPr lang="en-US" sz="2300" dirty="0"/>
          </a:p>
        </p:txBody>
      </p:sp>
      <p:sp>
        <p:nvSpPr>
          <p:cNvPr id="14" name="Shape 9"/>
          <p:cNvSpPr/>
          <p:nvPr/>
        </p:nvSpPr>
        <p:spPr>
          <a:xfrm>
            <a:off x="850463" y="5271849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942" y="5315426"/>
            <a:ext cx="6456164" cy="82569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416659" y="552890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500" dirty="0"/>
          </a:p>
        </p:txBody>
      </p:sp>
      <p:sp>
        <p:nvSpPr>
          <p:cNvPr id="17" name="Text 11"/>
          <p:cNvSpPr/>
          <p:nvPr/>
        </p:nvSpPr>
        <p:spPr>
          <a:xfrm>
            <a:off x="5428059" y="5542240"/>
            <a:ext cx="169306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الحماية الفكرية</a:t>
            </a:r>
            <a:endParaRPr lang="en-US" sz="2300" dirty="0"/>
          </a:p>
        </p:txBody>
      </p:sp>
      <p:sp>
        <p:nvSpPr>
          <p:cNvPr id="18" name="Text 12"/>
          <p:cNvSpPr/>
          <p:nvPr/>
        </p:nvSpPr>
        <p:spPr>
          <a:xfrm>
            <a:off x="793790" y="63962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المجموع: 200 نقطة للباحثين، 150 نقطة للطلاب.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0117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5" y="980497"/>
            <a:ext cx="11396786" cy="52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496</Words>
  <Application>Microsoft Office PowerPoint</Application>
  <PresentationFormat>Personnalisé</PresentationFormat>
  <Paragraphs>130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Calibri</vt:lpstr>
      <vt:lpstr>Noto Sans Symbols</vt:lpstr>
      <vt:lpstr>Inter Medium</vt:lpstr>
      <vt:lpstr>Inter</vt:lpstr>
      <vt:lpstr>Arial</vt:lpstr>
      <vt:lpstr>Petrona Bold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10</cp:revision>
  <dcterms:created xsi:type="dcterms:W3CDTF">2025-04-02T22:20:28Z</dcterms:created>
  <dcterms:modified xsi:type="dcterms:W3CDTF">2025-04-03T00:21:46Z</dcterms:modified>
</cp:coreProperties>
</file>