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9" r:id="rId2"/>
    <p:sldId id="287" r:id="rId3"/>
    <p:sldId id="259" r:id="rId4"/>
    <p:sldId id="306" r:id="rId5"/>
    <p:sldId id="292" r:id="rId6"/>
    <p:sldId id="300" r:id="rId7"/>
    <p:sldId id="301" r:id="rId8"/>
    <p:sldId id="308" r:id="rId9"/>
    <p:sldId id="313" r:id="rId10"/>
    <p:sldId id="303" r:id="rId11"/>
    <p:sldId id="310" r:id="rId12"/>
    <p:sldId id="304" r:id="rId13"/>
    <p:sldId id="305" r:id="rId14"/>
    <p:sldId id="307" r:id="rId15"/>
    <p:sldId id="309" r:id="rId16"/>
    <p:sldId id="311" r:id="rId17"/>
    <p:sldId id="312" r:id="rId18"/>
    <p:sldId id="320" r:id="rId19"/>
    <p:sldId id="302" r:id="rId20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6600"/>
    <a:srgbClr val="B05408"/>
    <a:srgbClr val="000099"/>
    <a:srgbClr val="660066"/>
    <a:srgbClr val="A62A2A"/>
    <a:srgbClr val="740000"/>
    <a:srgbClr val="B05632"/>
    <a:srgbClr val="68251E"/>
    <a:srgbClr val="1F2610"/>
    <a:srgbClr val="3441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79" autoAdjust="0"/>
    <p:restoredTop sz="65836" autoAdjust="0"/>
  </p:normalViewPr>
  <p:slideViewPr>
    <p:cSldViewPr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2B9E6-1982-4C1B-981A-176B8AEFF8DD}" type="datetimeFigureOut">
              <a:rPr lang="fr-FR" smtClean="0"/>
              <a:pPr/>
              <a:t>25/04/2018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56CDC-3FA1-4474-868F-385003D4AF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5912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C563-99F5-4D0E-980B-D851F5FDB6EE}" type="datetimeFigureOut">
              <a:rPr lang="fr-FR" smtClean="0"/>
              <a:pPr/>
              <a:t>25/04/2018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1DB7-333A-40B5-9E5F-91FC9CD7C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15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C563-99F5-4D0E-980B-D851F5FDB6EE}" type="datetimeFigureOut">
              <a:rPr lang="fr-FR" smtClean="0"/>
              <a:pPr/>
              <a:t>25/04/2018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1DB7-333A-40B5-9E5F-91FC9CD7C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9595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C563-99F5-4D0E-980B-D851F5FDB6EE}" type="datetimeFigureOut">
              <a:rPr lang="fr-FR" smtClean="0"/>
              <a:pPr/>
              <a:t>25/04/2018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1DB7-333A-40B5-9E5F-91FC9CD7C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5657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C563-99F5-4D0E-980B-D851F5FDB6EE}" type="datetimeFigureOut">
              <a:rPr lang="fr-FR" smtClean="0"/>
              <a:pPr/>
              <a:t>25/04/2018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1DB7-333A-40B5-9E5F-91FC9CD7C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8970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C563-99F5-4D0E-980B-D851F5FDB6EE}" type="datetimeFigureOut">
              <a:rPr lang="fr-FR" smtClean="0"/>
              <a:pPr/>
              <a:t>25/04/2018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1DB7-333A-40B5-9E5F-91FC9CD7C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3103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C563-99F5-4D0E-980B-D851F5FDB6EE}" type="datetimeFigureOut">
              <a:rPr lang="fr-FR" smtClean="0"/>
              <a:pPr/>
              <a:t>25/04/2018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1DB7-333A-40B5-9E5F-91FC9CD7C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131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C563-99F5-4D0E-980B-D851F5FDB6EE}" type="datetimeFigureOut">
              <a:rPr lang="fr-FR" smtClean="0"/>
              <a:pPr/>
              <a:t>25/04/2018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1DB7-333A-40B5-9E5F-91FC9CD7C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8727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C563-99F5-4D0E-980B-D851F5FDB6EE}" type="datetimeFigureOut">
              <a:rPr lang="fr-FR" smtClean="0"/>
              <a:pPr/>
              <a:t>25/04/2018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1DB7-333A-40B5-9E5F-91FC9CD7C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5150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C563-99F5-4D0E-980B-D851F5FDB6EE}" type="datetimeFigureOut">
              <a:rPr lang="fr-FR" smtClean="0"/>
              <a:pPr/>
              <a:t>25/04/2018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1DB7-333A-40B5-9E5F-91FC9CD7C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2841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C563-99F5-4D0E-980B-D851F5FDB6EE}" type="datetimeFigureOut">
              <a:rPr lang="fr-FR" smtClean="0"/>
              <a:pPr/>
              <a:t>25/04/2018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1DB7-333A-40B5-9E5F-91FC9CD7C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8979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C563-99F5-4D0E-980B-D851F5FDB6EE}" type="datetimeFigureOut">
              <a:rPr lang="fr-FR" smtClean="0"/>
              <a:pPr/>
              <a:t>25/04/2018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31DB7-333A-40B5-9E5F-91FC9CD7C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0282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6C563-99F5-4D0E-980B-D851F5FDB6EE}" type="datetimeFigureOut">
              <a:rPr lang="fr-FR" smtClean="0"/>
              <a:pPr/>
              <a:t>25/04/2018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31DB7-333A-40B5-9E5F-91FC9CD7C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1078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hyperlink" Target="mailto:acemy@mail.univ-tlemcen.dz" TargetMode="External"/><Relationship Id="rId7" Type="http://schemas.openxmlformats.org/officeDocument/2006/relationships/image" Target="../media/image3.emf"/><Relationship Id="rId12" Type="http://schemas.openxmlformats.org/officeDocument/2006/relationships/image" Target="../media/image8.jpeg"/><Relationship Id="rId2" Type="http://schemas.openxmlformats.org/officeDocument/2006/relationships/hyperlink" Target="http://www.academy.univ-tlemcen.d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https://www.facebook.com/The_Academy-416787032096007/" TargetMode="Externa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hyperlink" Target="mailto:acemy@mail.univ-tlemcen.dz" TargetMode="External"/><Relationship Id="rId7" Type="http://schemas.openxmlformats.org/officeDocument/2006/relationships/image" Target="../media/image3.emf"/><Relationship Id="rId12" Type="http://schemas.openxmlformats.org/officeDocument/2006/relationships/image" Target="../media/image8.jpeg"/><Relationship Id="rId2" Type="http://schemas.openxmlformats.org/officeDocument/2006/relationships/hyperlink" Target="http://www.academy.univ-tlemcen.d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https://www.facebook.com/The_Academy-416787032096007/" TargetMode="Externa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320163" y="500042"/>
            <a:ext cx="4823838" cy="1197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" altLang="en-US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8521" y="4797152"/>
            <a:ext cx="9217025" cy="1988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>
                <a:srgbClr val="006699"/>
              </a:buClr>
              <a:buFont typeface="Times New Roman" panose="02020603050405020304" pitchFamily="18" charset="0"/>
              <a:buNone/>
            </a:pPr>
            <a:endParaRPr lang="en-US" altLang="fr-FR" b="1" u="sng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496" y="1772816"/>
            <a:ext cx="90730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rgbClr val="006699"/>
              </a:buClr>
              <a:buFont typeface="Arial" panose="020B0604020202020204" pitchFamily="34" charset="0"/>
              <a:buNone/>
            </a:pPr>
            <a:r>
              <a:rPr lang="en-GB" altLang="fr-FR" sz="3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ACADEMY</a:t>
            </a:r>
          </a:p>
          <a:p>
            <a:pPr algn="ctr">
              <a:spcBef>
                <a:spcPct val="0"/>
              </a:spcBef>
              <a:buClr>
                <a:srgbClr val="006699"/>
              </a:buClr>
            </a:pPr>
            <a:r>
              <a:rPr lang="en-US" altLang="fr-FR" sz="2600" b="1" u="sng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</a:t>
            </a:r>
            <a:r>
              <a:rPr lang="en-US" altLang="fr-FR" sz="2600" b="1" dirty="0">
                <a:solidFill>
                  <a:srgbClr val="0066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frican Trans-Regional </a:t>
            </a:r>
            <a:r>
              <a:rPr lang="en-US" altLang="fr-FR" sz="2600" b="1" u="sng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</a:t>
            </a:r>
            <a:r>
              <a:rPr lang="en-US" altLang="fr-FR" sz="2600" b="1" dirty="0">
                <a:solidFill>
                  <a:srgbClr val="0066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ooperation through </a:t>
            </a:r>
            <a:r>
              <a:rPr lang="en-US" altLang="fr-FR" sz="2600" b="1" u="sng" dirty="0" err="1">
                <a:solidFill>
                  <a:srgbClr val="0066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Ac</a:t>
            </a:r>
            <a:r>
              <a:rPr lang="en-US" altLang="fr-FR" sz="2600" b="1" u="sng" dirty="0" err="1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ADEM</a:t>
            </a:r>
            <a:r>
              <a:rPr lang="en-US" altLang="fr-FR" sz="2600" b="1" dirty="0" err="1">
                <a:solidFill>
                  <a:srgbClr val="0066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ic</a:t>
            </a:r>
            <a:r>
              <a:rPr lang="en-US" altLang="fr-FR" sz="2600" b="1" dirty="0">
                <a:solidFill>
                  <a:srgbClr val="0066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en-US" altLang="fr-FR" sz="2600" b="1" dirty="0" err="1" smtClean="0">
                <a:solidFill>
                  <a:srgbClr val="0066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Mobilit</a:t>
            </a:r>
            <a:r>
              <a:rPr lang="en-US" altLang="fr-FR" sz="2600" b="1" u="sng" dirty="0" err="1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Y</a:t>
            </a:r>
            <a:endParaRPr lang="en-US" altLang="fr-FR" sz="2600" b="1" u="sng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006699"/>
              </a:buClr>
            </a:pPr>
            <a:endParaRPr lang="en-US" altLang="fr-FR" sz="3000" b="1" u="sng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006699"/>
              </a:buClr>
            </a:pPr>
            <a:r>
              <a:rPr lang="fr-FR" sz="2000" u="sng" dirty="0" smtClean="0">
                <a:hlinkClick r:id="rId2"/>
              </a:rPr>
              <a:t>https://academy.univ-tlemcen.dz</a:t>
            </a:r>
            <a:endParaRPr lang="fr-FR" sz="2000" u="sng" dirty="0" smtClean="0"/>
          </a:p>
          <a:p>
            <a:pPr algn="ctr">
              <a:spcBef>
                <a:spcPct val="0"/>
              </a:spcBef>
              <a:buClr>
                <a:srgbClr val="006699"/>
              </a:buClr>
            </a:pPr>
            <a:r>
              <a:rPr lang="fr-FR" sz="2000" u="sng" dirty="0" smtClean="0">
                <a:hlinkClick r:id="rId3"/>
              </a:rPr>
              <a:t>acemy@mail.univ-tlemcen.dz</a:t>
            </a:r>
            <a:r>
              <a:rPr lang="fr-FR" sz="2000" u="sng" dirty="0" smtClean="0"/>
              <a:t> </a:t>
            </a:r>
          </a:p>
          <a:p>
            <a:pPr algn="ctr">
              <a:spcBef>
                <a:spcPct val="0"/>
              </a:spcBef>
              <a:buClr>
                <a:srgbClr val="006699"/>
              </a:buClr>
            </a:pPr>
            <a:r>
              <a:rPr lang="fr-FR" sz="2000" dirty="0">
                <a:hlinkClick r:id="rId4"/>
              </a:rPr>
              <a:t>https://www.facebook.com/The_Academy-416787032096007</a:t>
            </a:r>
            <a:r>
              <a:rPr lang="fr-FR" sz="2000" dirty="0" smtClean="0">
                <a:hlinkClick r:id="rId4"/>
              </a:rPr>
              <a:t>/</a:t>
            </a:r>
            <a:r>
              <a:rPr lang="fr-FR" sz="2000" dirty="0" smtClean="0"/>
              <a:t> </a:t>
            </a:r>
            <a:endParaRPr lang="fr-FR" sz="2000" dirty="0"/>
          </a:p>
          <a:p>
            <a:pPr algn="ctr">
              <a:spcBef>
                <a:spcPct val="0"/>
              </a:spcBef>
              <a:buClr>
                <a:srgbClr val="006699"/>
              </a:buClr>
            </a:pPr>
            <a:endParaRPr lang="en-US" altLang="fr-FR" sz="2600" b="1" u="sng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006699"/>
              </a:buClr>
            </a:pPr>
            <a:endParaRPr lang="en-US" altLang="fr-FR" sz="2600" b="1" u="sng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27" descr="LogoUABT copi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9" y="4865777"/>
            <a:ext cx="853421" cy="13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eola\Documents\negadi\UI LOGO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980" y="5045824"/>
            <a:ext cx="1016606" cy="114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8239" y="212104"/>
            <a:ext cx="316903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8728" y="5045824"/>
            <a:ext cx="1176829" cy="102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913" y="5085184"/>
            <a:ext cx="988798" cy="8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head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84931"/>
            <a:ext cx="6051812" cy="13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4133" y="5180053"/>
            <a:ext cx="1554949" cy="5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NEGADI\Downloads\LogosBeneficairesIntraAfricaRIGHT-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5" y="23318"/>
            <a:ext cx="3540061" cy="92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3650" y="29366"/>
            <a:ext cx="1504854" cy="13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19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643"/>
    </mc:Choice>
    <mc:Fallback>
      <p:transition spd="slow" advTm="464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759"/>
            <a:ext cx="7772400" cy="62815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Types de bourses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44000" cy="5904656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6600"/>
                </a:solidFill>
              </a:rPr>
              <a:t>Master</a:t>
            </a:r>
            <a:endParaRPr lang="fr-FR" sz="2400" b="1" dirty="0">
              <a:solidFill>
                <a:srgbClr val="0066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0099"/>
                </a:solidFill>
              </a:rPr>
              <a:t>Diplôme complet (</a:t>
            </a:r>
            <a:r>
              <a:rPr lang="fr-FR" sz="2400" b="1" dirty="0" err="1">
                <a:solidFill>
                  <a:srgbClr val="000099"/>
                </a:solidFill>
              </a:rPr>
              <a:t>degree-seeking</a:t>
            </a:r>
            <a:r>
              <a:rPr lang="fr-FR" sz="2400" b="1" dirty="0">
                <a:solidFill>
                  <a:srgbClr val="000099"/>
                </a:solidFill>
              </a:rPr>
              <a:t>): 20 </a:t>
            </a:r>
            <a:r>
              <a:rPr lang="fr-FR" sz="2400" b="1" dirty="0" smtClean="0">
                <a:solidFill>
                  <a:srgbClr val="000099"/>
                </a:solidFill>
              </a:rPr>
              <a:t>mois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0099"/>
                </a:solidFill>
              </a:rPr>
              <a:t>Mobilité </a:t>
            </a:r>
            <a:r>
              <a:rPr lang="fr-FR" sz="2400" b="1" dirty="0">
                <a:solidFill>
                  <a:srgbClr val="000099"/>
                </a:solidFill>
              </a:rPr>
              <a:t>courte (</a:t>
            </a:r>
            <a:r>
              <a:rPr lang="fr-FR" sz="2400" b="1" dirty="0" err="1">
                <a:solidFill>
                  <a:srgbClr val="000099"/>
                </a:solidFill>
              </a:rPr>
              <a:t>credit-seeking</a:t>
            </a:r>
            <a:r>
              <a:rPr lang="fr-FR" sz="2400" b="1" dirty="0">
                <a:solidFill>
                  <a:srgbClr val="000099"/>
                </a:solidFill>
              </a:rPr>
              <a:t>): de 6 à 10 </a:t>
            </a:r>
            <a:r>
              <a:rPr lang="fr-FR" sz="2400" b="1" dirty="0" smtClean="0">
                <a:solidFill>
                  <a:srgbClr val="000099"/>
                </a:solidFill>
              </a:rPr>
              <a:t>mois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000099"/>
                </a:solidFill>
              </a:rPr>
              <a:t>Indemnité </a:t>
            </a:r>
            <a:r>
              <a:rPr lang="fr-FR" sz="2400" b="1" dirty="0">
                <a:solidFill>
                  <a:srgbClr val="000099"/>
                </a:solidFill>
              </a:rPr>
              <a:t>mensuelle de subsistance : 600 </a:t>
            </a:r>
            <a:r>
              <a:rPr lang="fr-FR" sz="2400" b="1" dirty="0" smtClean="0">
                <a:solidFill>
                  <a:srgbClr val="000099"/>
                </a:solidFill>
              </a:rPr>
              <a:t>Euros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400" b="1" dirty="0" err="1" smtClean="0">
                <a:solidFill>
                  <a:srgbClr val="006600"/>
                </a:solidFill>
              </a:rPr>
              <a:t>PhD</a:t>
            </a:r>
            <a:endParaRPr lang="fr-FR" sz="2400" b="1" dirty="0">
              <a:solidFill>
                <a:srgbClr val="0066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740000"/>
                </a:solidFill>
              </a:rPr>
              <a:t>Diplôme complet (</a:t>
            </a:r>
            <a:r>
              <a:rPr lang="fr-FR" sz="2400" b="1" dirty="0" err="1">
                <a:solidFill>
                  <a:srgbClr val="740000"/>
                </a:solidFill>
              </a:rPr>
              <a:t>degree-seeking</a:t>
            </a:r>
            <a:r>
              <a:rPr lang="fr-FR" sz="2400" b="1" dirty="0">
                <a:solidFill>
                  <a:srgbClr val="740000"/>
                </a:solidFill>
              </a:rPr>
              <a:t>): 36 </a:t>
            </a:r>
            <a:r>
              <a:rPr lang="fr-FR" sz="2400" b="1" dirty="0" smtClean="0">
                <a:solidFill>
                  <a:srgbClr val="740000"/>
                </a:solidFill>
              </a:rPr>
              <a:t>mois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740000"/>
                </a:solidFill>
              </a:rPr>
              <a:t>Mobilité </a:t>
            </a:r>
            <a:r>
              <a:rPr lang="fr-FR" sz="2400" b="1" dirty="0">
                <a:solidFill>
                  <a:srgbClr val="740000"/>
                </a:solidFill>
              </a:rPr>
              <a:t>courte (</a:t>
            </a:r>
            <a:r>
              <a:rPr lang="fr-FR" sz="2400" b="1" dirty="0" err="1">
                <a:solidFill>
                  <a:srgbClr val="740000"/>
                </a:solidFill>
              </a:rPr>
              <a:t>credit-seeking</a:t>
            </a:r>
            <a:r>
              <a:rPr lang="fr-FR" sz="2400" b="1" dirty="0">
                <a:solidFill>
                  <a:srgbClr val="740000"/>
                </a:solidFill>
              </a:rPr>
              <a:t>): de 6 à 10 </a:t>
            </a:r>
            <a:r>
              <a:rPr lang="fr-FR" sz="2400" b="1" dirty="0" smtClean="0">
                <a:solidFill>
                  <a:srgbClr val="740000"/>
                </a:solidFill>
              </a:rPr>
              <a:t>mois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740000"/>
                </a:solidFill>
              </a:rPr>
              <a:t>Indemnité </a:t>
            </a:r>
            <a:r>
              <a:rPr lang="fr-FR" sz="2400" b="1" dirty="0">
                <a:solidFill>
                  <a:srgbClr val="740000"/>
                </a:solidFill>
              </a:rPr>
              <a:t>de subsistance mensuelle: 900 </a:t>
            </a:r>
            <a:r>
              <a:rPr lang="fr-FR" sz="2400" b="1" dirty="0" smtClean="0">
                <a:solidFill>
                  <a:srgbClr val="740000"/>
                </a:solidFill>
              </a:rPr>
              <a:t>Euros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rgbClr val="006600"/>
                </a:solidFill>
              </a:rPr>
              <a:t>Personnel </a:t>
            </a:r>
            <a:r>
              <a:rPr lang="fr-FR" sz="2400" b="1" dirty="0">
                <a:solidFill>
                  <a:srgbClr val="006600"/>
                </a:solidFill>
              </a:rPr>
              <a:t>académique et administratif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660066"/>
                </a:solidFill>
              </a:rPr>
              <a:t>Mobilité</a:t>
            </a:r>
            <a:r>
              <a:rPr lang="fr-FR" sz="2400" b="1" dirty="0">
                <a:solidFill>
                  <a:srgbClr val="660066"/>
                </a:solidFill>
              </a:rPr>
              <a:t>: </a:t>
            </a:r>
            <a:r>
              <a:rPr lang="fr-FR" sz="2400" b="1" dirty="0" smtClean="0">
                <a:solidFill>
                  <a:srgbClr val="660066"/>
                </a:solidFill>
              </a:rPr>
              <a:t>de 1 </a:t>
            </a:r>
            <a:r>
              <a:rPr lang="fr-FR" sz="2400" b="1" dirty="0">
                <a:solidFill>
                  <a:srgbClr val="660066"/>
                </a:solidFill>
              </a:rPr>
              <a:t>à 3 </a:t>
            </a:r>
            <a:r>
              <a:rPr lang="fr-FR" sz="2400" b="1" dirty="0" smtClean="0">
                <a:solidFill>
                  <a:srgbClr val="660066"/>
                </a:solidFill>
              </a:rPr>
              <a:t>mois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rgbClr val="660066"/>
                </a:solidFill>
              </a:rPr>
              <a:t>Indemnité </a:t>
            </a:r>
            <a:r>
              <a:rPr lang="fr-FR" sz="2400" b="1" dirty="0">
                <a:solidFill>
                  <a:srgbClr val="660066"/>
                </a:solidFill>
              </a:rPr>
              <a:t>de subsistance mensuelle: 1200 Euros</a:t>
            </a:r>
          </a:p>
        </p:txBody>
      </p:sp>
    </p:spTree>
    <p:extLst>
      <p:ext uri="{BB962C8B-B14F-4D97-AF65-F5344CB8AC3E}">
        <p14:creationId xmlns:p14="http://schemas.microsoft.com/office/powerpoint/2010/main" xmlns="" val="191033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759"/>
            <a:ext cx="9144000" cy="628159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Types de bourses (Détail)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403" y="1142984"/>
            <a:ext cx="9177403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>
          <a:xfrm>
            <a:off x="2285984" y="1285860"/>
            <a:ext cx="1928826" cy="14287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1033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677937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Les bourses d'études couvrent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6" y="836712"/>
            <a:ext cx="8929718" cy="5904656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300" b="1" dirty="0" smtClean="0">
                <a:solidFill>
                  <a:srgbClr val="000099"/>
                </a:solidFill>
              </a:rPr>
              <a:t>Les </a:t>
            </a:r>
            <a:r>
              <a:rPr lang="fr-FR" sz="2300" b="1" dirty="0">
                <a:solidFill>
                  <a:srgbClr val="000099"/>
                </a:solidFill>
              </a:rPr>
              <a:t>billets d'avion aller-retour et les frais de visa. </a:t>
            </a:r>
            <a:r>
              <a:rPr lang="fr-FR" sz="2300" b="1" dirty="0">
                <a:solidFill>
                  <a:srgbClr val="FF0000"/>
                </a:solidFill>
              </a:rPr>
              <a:t>(Pour une mobilité égale ou supérieure à deux années académiques, deux billets aller-retour seront fournis).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300" b="1" dirty="0" smtClean="0">
                <a:solidFill>
                  <a:srgbClr val="660066"/>
                </a:solidFill>
              </a:rPr>
              <a:t>Les </a:t>
            </a:r>
            <a:r>
              <a:rPr lang="fr-FR" sz="2300" b="1" dirty="0">
                <a:solidFill>
                  <a:srgbClr val="660066"/>
                </a:solidFill>
              </a:rPr>
              <a:t>coûts de participation tels que les frais de scolarité, les frais d'inscription et les frais de service, le cas échéant.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300" b="1" dirty="0" smtClean="0">
                <a:solidFill>
                  <a:srgbClr val="740000"/>
                </a:solidFill>
              </a:rPr>
              <a:t>Assurance </a:t>
            </a:r>
            <a:r>
              <a:rPr lang="fr-FR" sz="2300" b="1" dirty="0">
                <a:solidFill>
                  <a:srgbClr val="740000"/>
                </a:solidFill>
              </a:rPr>
              <a:t>(Santé, Accident et Voyage).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300" b="1" dirty="0" smtClean="0">
                <a:solidFill>
                  <a:srgbClr val="006600"/>
                </a:solidFill>
              </a:rPr>
              <a:t>Une </a:t>
            </a:r>
            <a:r>
              <a:rPr lang="fr-FR" sz="2300" b="1" dirty="0">
                <a:solidFill>
                  <a:srgbClr val="006600"/>
                </a:solidFill>
              </a:rPr>
              <a:t>allocation mensuelle de subsistance pour la période de mobilité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300" b="1" dirty="0" smtClean="0">
                <a:solidFill>
                  <a:srgbClr val="000099"/>
                </a:solidFill>
              </a:rPr>
              <a:t>Allocation </a:t>
            </a:r>
            <a:r>
              <a:rPr lang="fr-FR" sz="2300" b="1" dirty="0">
                <a:solidFill>
                  <a:srgbClr val="000099"/>
                </a:solidFill>
              </a:rPr>
              <a:t>d’établissement (pour les étudiants seulement).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300" b="1" dirty="0" smtClean="0">
                <a:solidFill>
                  <a:srgbClr val="660066"/>
                </a:solidFill>
              </a:rPr>
              <a:t>Une </a:t>
            </a:r>
            <a:r>
              <a:rPr lang="fr-FR" sz="2300" b="1" dirty="0">
                <a:solidFill>
                  <a:srgbClr val="660066"/>
                </a:solidFill>
              </a:rPr>
              <a:t>allocation supplémentaire correspondant aux indemnités mensuelles de subsistance sera versée par année académique aux </a:t>
            </a:r>
            <a:r>
              <a:rPr lang="fr-FR" sz="2300" b="1" dirty="0">
                <a:solidFill>
                  <a:srgbClr val="FF0000"/>
                </a:solidFill>
              </a:rPr>
              <a:t>étudiantes et </a:t>
            </a:r>
            <a:r>
              <a:rPr lang="fr-FR" sz="2300" b="1" dirty="0" smtClean="0">
                <a:solidFill>
                  <a:srgbClr val="FF0000"/>
                </a:solidFill>
              </a:rPr>
              <a:t>doctorantes (femmes)</a:t>
            </a:r>
            <a:r>
              <a:rPr lang="fr-FR" sz="2300" b="1" dirty="0" smtClean="0">
                <a:solidFill>
                  <a:srgbClr val="660066"/>
                </a:solidFill>
              </a:rPr>
              <a:t>, </a:t>
            </a:r>
            <a:r>
              <a:rPr lang="fr-FR" sz="2300" b="1" dirty="0">
                <a:solidFill>
                  <a:srgbClr val="660066"/>
                </a:solidFill>
              </a:rPr>
              <a:t>pour une mobilité égale ou supérieure à 2 années académiques.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fr-FR" sz="2300" b="1" dirty="0" smtClean="0">
                <a:solidFill>
                  <a:srgbClr val="B05632"/>
                </a:solidFill>
              </a:rPr>
              <a:t>Coûts </a:t>
            </a:r>
            <a:r>
              <a:rPr lang="fr-FR" sz="2300" b="1" dirty="0">
                <a:solidFill>
                  <a:srgbClr val="B05632"/>
                </a:solidFill>
              </a:rPr>
              <a:t>de recherche: seulement admissibles aux étudiants en mobilité pour 10 mois ou plus et aux étudiants qui sont inscrits pour un minimum de 2 ans.</a:t>
            </a:r>
          </a:p>
          <a:p>
            <a:r>
              <a:rPr lang="fr-FR" sz="2400" dirty="0"/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fr-FR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82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Comment soumettre une application?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760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b="1" dirty="0" smtClean="0"/>
              <a:t> </a:t>
            </a:r>
            <a:r>
              <a:rPr lang="fr-FR" sz="2400" b="1" dirty="0" smtClean="0">
                <a:solidFill>
                  <a:srgbClr val="000099"/>
                </a:solidFill>
              </a:rPr>
              <a:t>Avant </a:t>
            </a:r>
            <a:r>
              <a:rPr lang="fr-FR" sz="2400" b="1" dirty="0">
                <a:solidFill>
                  <a:srgbClr val="000099"/>
                </a:solidFill>
              </a:rPr>
              <a:t>de soumettre votre candidature, veuillez lire les instructions sur le site ACADEMY et vous familiariser avec les catégories d'étudiants et les groupes cibles. </a:t>
            </a:r>
            <a:endParaRPr lang="fr-FR" sz="2400" b="1" dirty="0" smtClean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740000"/>
                </a:solidFill>
              </a:rPr>
              <a:t>Faites </a:t>
            </a:r>
            <a:r>
              <a:rPr lang="fr-FR" sz="2400" b="1" dirty="0">
                <a:solidFill>
                  <a:srgbClr val="740000"/>
                </a:solidFill>
              </a:rPr>
              <a:t>soigneusement des recherches et sélectionnez l'établissement d'accueil et le programme d'études de votre choix, avant de soumettre votre demande. </a:t>
            </a:r>
            <a:endParaRPr lang="fr-FR" sz="2400" b="1" dirty="0" smtClean="0">
              <a:solidFill>
                <a:srgbClr val="74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Remplir </a:t>
            </a:r>
            <a:r>
              <a:rPr lang="fr-FR" sz="2400" b="1" dirty="0">
                <a:solidFill>
                  <a:srgbClr val="FF0000"/>
                </a:solidFill>
              </a:rPr>
              <a:t>la demande en ligne</a:t>
            </a:r>
            <a:r>
              <a:rPr lang="fr-FR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740000"/>
                </a:solidFill>
              </a:rPr>
              <a:t>Pour </a:t>
            </a:r>
            <a:r>
              <a:rPr lang="fr-FR" sz="2400" b="1" dirty="0">
                <a:solidFill>
                  <a:srgbClr val="740000"/>
                </a:solidFill>
              </a:rPr>
              <a:t>soumettre votre candidature, créez un </a:t>
            </a:r>
            <a:r>
              <a:rPr lang="fr-FR" sz="2400" b="1" dirty="0" err="1" smtClean="0">
                <a:solidFill>
                  <a:srgbClr val="740000"/>
                </a:solidFill>
              </a:rPr>
              <a:t>username</a:t>
            </a:r>
            <a:r>
              <a:rPr lang="fr-FR" sz="2400" b="1" dirty="0" smtClean="0">
                <a:solidFill>
                  <a:srgbClr val="740000"/>
                </a:solidFill>
              </a:rPr>
              <a:t>, </a:t>
            </a:r>
            <a:r>
              <a:rPr lang="fr-FR" sz="2400" b="1" dirty="0">
                <a:solidFill>
                  <a:srgbClr val="740000"/>
                </a:solidFill>
              </a:rPr>
              <a:t>puis remplissez le formulaire de candidature en ligne et joignez les documents requis. </a:t>
            </a:r>
            <a:endParaRPr lang="fr-FR" sz="2400" b="1" dirty="0" smtClean="0">
              <a:solidFill>
                <a:srgbClr val="74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000099"/>
                </a:solidFill>
              </a:rPr>
              <a:t>Une </a:t>
            </a:r>
            <a:r>
              <a:rPr lang="fr-FR" sz="2400" b="1" dirty="0">
                <a:solidFill>
                  <a:srgbClr val="000099"/>
                </a:solidFill>
              </a:rPr>
              <a:t>fois le formulaire rempli, assurez-vous de l'avoir soumis dans les délais et que vous avez reçu un courriel confirmant que la soumission est terminée.</a:t>
            </a:r>
          </a:p>
        </p:txBody>
      </p:sp>
    </p:spTree>
    <p:extLst>
      <p:ext uri="{BB962C8B-B14F-4D97-AF65-F5344CB8AC3E}">
        <p14:creationId xmlns:p14="http://schemas.microsoft.com/office/powerpoint/2010/main" xmlns="" val="2447886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</a:rPr>
              <a:t>Documenst</a:t>
            </a:r>
            <a:r>
              <a:rPr lang="fr-FR" sz="2800" b="1" dirty="0" smtClean="0">
                <a:solidFill>
                  <a:srgbClr val="FF0000"/>
                </a:solidFill>
              </a:rPr>
              <a:t> à fournir </a:t>
            </a:r>
            <a:r>
              <a:rPr lang="fr-FR" sz="2800" b="1" u="sng" dirty="0" smtClean="0">
                <a:solidFill>
                  <a:srgbClr val="FF0000"/>
                </a:solidFill>
              </a:rPr>
              <a:t>ONLINE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980728"/>
            <a:ext cx="9108504" cy="561662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B05632"/>
                </a:solidFill>
              </a:rPr>
              <a:t>La </a:t>
            </a:r>
            <a:r>
              <a:rPr lang="fr-FR" sz="2000" b="1" dirty="0">
                <a:solidFill>
                  <a:srgbClr val="B05632"/>
                </a:solidFill>
              </a:rPr>
              <a:t>carte d'identité nationale ou la copie des données de passeport.</a:t>
            </a:r>
          </a:p>
          <a:p>
            <a:pPr algn="just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000099"/>
                </a:solidFill>
              </a:rPr>
              <a:t>Curriculum </a:t>
            </a:r>
            <a:r>
              <a:rPr lang="fr-FR" sz="2000" b="1" dirty="0">
                <a:solidFill>
                  <a:srgbClr val="000099"/>
                </a:solidFill>
              </a:rPr>
              <a:t>vitae.</a:t>
            </a:r>
          </a:p>
          <a:p>
            <a:pPr algn="just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006600"/>
                </a:solidFill>
              </a:rPr>
              <a:t>Certificat </a:t>
            </a:r>
            <a:r>
              <a:rPr lang="fr-FR" sz="2000" b="1" dirty="0">
                <a:solidFill>
                  <a:srgbClr val="006600"/>
                </a:solidFill>
              </a:rPr>
              <a:t>de compétence linguistique</a:t>
            </a:r>
          </a:p>
          <a:p>
            <a:pPr algn="just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660066"/>
                </a:solidFill>
              </a:rPr>
              <a:t>Preuve </a:t>
            </a:r>
            <a:r>
              <a:rPr lang="fr-FR" sz="2000" b="1" dirty="0">
                <a:solidFill>
                  <a:srgbClr val="660066"/>
                </a:solidFill>
              </a:rPr>
              <a:t>d'emploi de l'université d'origine (pour le personnel seulement)</a:t>
            </a:r>
          </a:p>
          <a:p>
            <a:pPr algn="just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B05632"/>
                </a:solidFill>
              </a:rPr>
              <a:t>Lettre </a:t>
            </a:r>
            <a:r>
              <a:rPr lang="fr-FR" sz="2000" b="1" dirty="0">
                <a:solidFill>
                  <a:srgbClr val="B05632"/>
                </a:solidFill>
              </a:rPr>
              <a:t>de motivation.</a:t>
            </a:r>
          </a:p>
          <a:p>
            <a:pPr algn="just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000099"/>
                </a:solidFill>
              </a:rPr>
              <a:t>Lettre </a:t>
            </a:r>
            <a:r>
              <a:rPr lang="fr-FR" sz="2000" b="1" dirty="0">
                <a:solidFill>
                  <a:srgbClr val="000099"/>
                </a:solidFill>
              </a:rPr>
              <a:t>de recommandation.</a:t>
            </a:r>
          </a:p>
          <a:p>
            <a:pPr algn="just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/>
              <a:t>Relevés de notes</a:t>
            </a:r>
            <a:endParaRPr lang="fr-FR" sz="2000" b="1" dirty="0"/>
          </a:p>
          <a:p>
            <a:pPr algn="just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006600"/>
                </a:solidFill>
              </a:rPr>
              <a:t>Preuve </a:t>
            </a:r>
            <a:r>
              <a:rPr lang="fr-FR" sz="2000" b="1" dirty="0">
                <a:solidFill>
                  <a:srgbClr val="006600"/>
                </a:solidFill>
              </a:rPr>
              <a:t>d'inscription auprès de l'établissement d'origine (pour les demandeurs de </a:t>
            </a:r>
            <a:r>
              <a:rPr lang="fr-FR" sz="2000" b="1" dirty="0" smtClean="0">
                <a:solidFill>
                  <a:srgbClr val="006600"/>
                </a:solidFill>
              </a:rPr>
              <a:t>mobilité/</a:t>
            </a:r>
            <a:r>
              <a:rPr lang="fr-FR" sz="2000" b="1" dirty="0" err="1" smtClean="0">
                <a:solidFill>
                  <a:srgbClr val="006600"/>
                </a:solidFill>
              </a:rPr>
              <a:t>credit</a:t>
            </a:r>
            <a:r>
              <a:rPr lang="fr-FR" sz="2000" b="1" dirty="0" smtClean="0">
                <a:solidFill>
                  <a:srgbClr val="006600"/>
                </a:solidFill>
              </a:rPr>
              <a:t> </a:t>
            </a:r>
            <a:r>
              <a:rPr lang="fr-FR" sz="2000" b="1" dirty="0" err="1" smtClean="0">
                <a:solidFill>
                  <a:srgbClr val="006600"/>
                </a:solidFill>
              </a:rPr>
              <a:t>seeking</a:t>
            </a:r>
            <a:r>
              <a:rPr lang="fr-FR" sz="2000" b="1" dirty="0" smtClean="0">
                <a:solidFill>
                  <a:srgbClr val="006600"/>
                </a:solidFill>
              </a:rPr>
              <a:t>).</a:t>
            </a:r>
            <a:endParaRPr lang="fr-FR" sz="2000" b="1" dirty="0">
              <a:solidFill>
                <a:srgbClr val="006600"/>
              </a:solidFill>
            </a:endParaRPr>
          </a:p>
          <a:p>
            <a:pPr algn="just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B05632"/>
                </a:solidFill>
              </a:rPr>
              <a:t>Diplôme </a:t>
            </a:r>
            <a:r>
              <a:rPr lang="fr-FR" sz="2000" b="1" dirty="0">
                <a:solidFill>
                  <a:srgbClr val="B05632"/>
                </a:solidFill>
              </a:rPr>
              <a:t>d'une université africaine (pour les demandeurs d'un </a:t>
            </a:r>
            <a:r>
              <a:rPr lang="fr-FR" sz="2000" b="1" dirty="0" smtClean="0">
                <a:solidFill>
                  <a:srgbClr val="B05632"/>
                </a:solidFill>
              </a:rPr>
              <a:t>diplôme complet).</a:t>
            </a:r>
            <a:endParaRPr lang="fr-FR" sz="2000" b="1" dirty="0">
              <a:solidFill>
                <a:srgbClr val="B05632"/>
              </a:solidFill>
            </a:endParaRPr>
          </a:p>
          <a:p>
            <a:pPr algn="just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000099"/>
                </a:solidFill>
              </a:rPr>
              <a:t>Déclaration </a:t>
            </a:r>
            <a:r>
              <a:rPr lang="fr-FR" sz="2000" b="1" dirty="0">
                <a:solidFill>
                  <a:srgbClr val="000099"/>
                </a:solidFill>
              </a:rPr>
              <a:t>d'honneur</a:t>
            </a:r>
          </a:p>
          <a:p>
            <a:pPr algn="just">
              <a:lnSpc>
                <a:spcPct val="120000"/>
              </a:lnSpc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006600"/>
                </a:solidFill>
              </a:rPr>
              <a:t>Soutien </a:t>
            </a:r>
            <a:r>
              <a:rPr lang="fr-FR" sz="2000" b="1" dirty="0">
                <a:solidFill>
                  <a:srgbClr val="006600"/>
                </a:solidFill>
              </a:rPr>
              <a:t>de l'université d'origine (pour les candidats TG1)</a:t>
            </a:r>
          </a:p>
        </p:txBody>
      </p:sp>
    </p:spTree>
    <p:extLst>
      <p:ext uri="{BB962C8B-B14F-4D97-AF65-F5344CB8AC3E}">
        <p14:creationId xmlns:p14="http://schemas.microsoft.com/office/powerpoint/2010/main" xmlns="" val="253225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778098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Les étapes les plus importantes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lnSpcReduction="10000"/>
          </a:bodyPr>
          <a:lstStyle/>
          <a:p>
            <a:r>
              <a:rPr lang="fr-FR" b="1" dirty="0" smtClean="0">
                <a:solidFill>
                  <a:srgbClr val="000099"/>
                </a:solidFill>
              </a:rPr>
              <a:t>Visite du site du projet,</a:t>
            </a:r>
          </a:p>
          <a:p>
            <a:r>
              <a:rPr lang="fr-FR" b="1" dirty="0" smtClean="0">
                <a:solidFill>
                  <a:srgbClr val="B05408"/>
                </a:solidFill>
              </a:rPr>
              <a:t>Choix de l’université,</a:t>
            </a:r>
          </a:p>
          <a:p>
            <a:r>
              <a:rPr lang="fr-FR" b="1" dirty="0" smtClean="0">
                <a:solidFill>
                  <a:srgbClr val="006600"/>
                </a:solidFill>
              </a:rPr>
              <a:t>Choix de la spécialité</a:t>
            </a:r>
          </a:p>
          <a:p>
            <a:r>
              <a:rPr lang="fr-FR" b="1" dirty="0" smtClean="0">
                <a:solidFill>
                  <a:srgbClr val="660066"/>
                </a:solidFill>
              </a:rPr>
              <a:t>Choix du type de mobilité,</a:t>
            </a:r>
          </a:p>
          <a:p>
            <a:r>
              <a:rPr lang="fr-FR" b="1" dirty="0" smtClean="0">
                <a:solidFill>
                  <a:srgbClr val="000099"/>
                </a:solidFill>
              </a:rPr>
              <a:t>Inscription sur le site du projet,</a:t>
            </a:r>
          </a:p>
          <a:p>
            <a:r>
              <a:rPr lang="fr-FR" b="1" dirty="0" smtClean="0">
                <a:solidFill>
                  <a:srgbClr val="B05408"/>
                </a:solidFill>
              </a:rPr>
              <a:t>Préparation des documents + Traduction en anglais</a:t>
            </a:r>
          </a:p>
          <a:p>
            <a:r>
              <a:rPr lang="fr-FR" b="1" dirty="0" smtClean="0">
                <a:solidFill>
                  <a:srgbClr val="006600"/>
                </a:solidFill>
              </a:rPr>
              <a:t>Soumission et validation.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5579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Remarques Importantes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06916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rgbClr val="660066"/>
                </a:solidFill>
              </a:rPr>
              <a:t>Pour augmenter ses chances, un candidat peut choisir plusieurs spécialités et/ou plusieurs institutions.</a:t>
            </a:r>
          </a:p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rgbClr val="000099"/>
                </a:solidFill>
              </a:rPr>
              <a:t>Si la soumission n’est pas validée par le candidat, elle ne peut être considérée. Veuillez à le faire !!!!</a:t>
            </a:r>
          </a:p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rgbClr val="006600"/>
                </a:solidFill>
              </a:rPr>
              <a:t>Toute la soumission </a:t>
            </a:r>
            <a:r>
              <a:rPr lang="fr-FR" b="1" u="sng" dirty="0" smtClean="0">
                <a:solidFill>
                  <a:srgbClr val="006600"/>
                </a:solidFill>
              </a:rPr>
              <a:t>se fait online</a:t>
            </a:r>
            <a:r>
              <a:rPr lang="fr-FR" b="1" dirty="0" smtClean="0">
                <a:solidFill>
                  <a:srgbClr val="FF0000"/>
                </a:solidFill>
              </a:rPr>
              <a:t>. </a:t>
            </a:r>
            <a:r>
              <a:rPr lang="fr-FR" b="1" i="1" dirty="0" smtClean="0">
                <a:solidFill>
                  <a:srgbClr val="FF0000"/>
                </a:solidFill>
              </a:rPr>
              <a:t>Aucun document ou dossier (version papier) n’est à déposer,</a:t>
            </a:r>
            <a:endParaRPr lang="fr-FR" b="1" dirty="0" smtClean="0">
              <a:solidFill>
                <a:srgbClr val="B05408"/>
              </a:solidFill>
            </a:endParaRPr>
          </a:p>
          <a:p>
            <a:pPr>
              <a:spcAft>
                <a:spcPts val="600"/>
              </a:spcAft>
            </a:pPr>
            <a:r>
              <a:rPr lang="fr-FR" b="1" dirty="0" smtClean="0">
                <a:solidFill>
                  <a:srgbClr val="B05408"/>
                </a:solidFill>
              </a:rPr>
              <a:t>Les mobilités se font uniquement entre universités africaines. L’Université de Porto n’est pas concernée.</a:t>
            </a:r>
          </a:p>
          <a:p>
            <a:endParaRPr lang="fr-FR" b="1" dirty="0" smtClean="0">
              <a:solidFill>
                <a:srgbClr val="660066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1224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Dates Importantes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87624"/>
            <a:ext cx="8856984" cy="540972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660066"/>
                </a:solidFill>
              </a:rPr>
              <a:t>Date </a:t>
            </a:r>
            <a:r>
              <a:rPr lang="fr-FR" b="1" dirty="0" smtClean="0">
                <a:solidFill>
                  <a:srgbClr val="660066"/>
                </a:solidFill>
              </a:rPr>
              <a:t>de lancement du call </a:t>
            </a:r>
            <a:r>
              <a:rPr lang="fr-FR" b="1" dirty="0">
                <a:solidFill>
                  <a:srgbClr val="660066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6600"/>
                </a:solidFill>
              </a:rPr>
              <a:t>1</a:t>
            </a:r>
            <a:r>
              <a:rPr lang="fr-FR" b="1" baseline="30000" dirty="0" smtClean="0">
                <a:solidFill>
                  <a:srgbClr val="006600"/>
                </a:solidFill>
              </a:rPr>
              <a:t>er</a:t>
            </a:r>
            <a:r>
              <a:rPr lang="fr-FR" b="1" dirty="0" smtClean="0">
                <a:solidFill>
                  <a:srgbClr val="006600"/>
                </a:solidFill>
              </a:rPr>
              <a:t> Avril </a:t>
            </a:r>
            <a:r>
              <a:rPr lang="fr-FR" b="1" dirty="0">
                <a:solidFill>
                  <a:srgbClr val="006600"/>
                </a:solidFill>
              </a:rPr>
              <a:t>2018</a:t>
            </a:r>
          </a:p>
          <a:p>
            <a:r>
              <a:rPr lang="fr-FR" b="1" dirty="0" smtClean="0">
                <a:solidFill>
                  <a:srgbClr val="660066"/>
                </a:solidFill>
              </a:rPr>
              <a:t>Date limite de soumission des candidatures :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6600"/>
                </a:solidFill>
              </a:rPr>
              <a:t>15 Mai 2018</a:t>
            </a:r>
          </a:p>
          <a:p>
            <a:r>
              <a:rPr lang="fr-FR" b="1" dirty="0" smtClean="0">
                <a:solidFill>
                  <a:srgbClr val="660066"/>
                </a:solidFill>
              </a:rPr>
              <a:t>Date de sélection :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6600"/>
                </a:solidFill>
              </a:rPr>
              <a:t>18 et 19 Juin 2018</a:t>
            </a:r>
          </a:p>
          <a:p>
            <a:r>
              <a:rPr lang="fr-FR" b="1" dirty="0" smtClean="0">
                <a:solidFill>
                  <a:srgbClr val="660066"/>
                </a:solidFill>
              </a:rPr>
              <a:t>Date du début des mobilités :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6600"/>
                </a:solidFill>
              </a:rPr>
              <a:t>Septembre 2018 pour les Master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6600"/>
                </a:solidFill>
              </a:rPr>
              <a:t>Décembre 2018 au plus tard pour les Doctorat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55705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Remarques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47260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660066"/>
                </a:solidFill>
              </a:rPr>
              <a:t>Durée du projet : </a:t>
            </a:r>
            <a:r>
              <a:rPr lang="fr-FR" b="1" dirty="0" smtClean="0">
                <a:solidFill>
                  <a:srgbClr val="006600"/>
                </a:solidFill>
              </a:rPr>
              <a:t>60 mois</a:t>
            </a:r>
            <a:endParaRPr lang="fr-FR" b="1" dirty="0">
              <a:solidFill>
                <a:srgbClr val="006600"/>
              </a:solidFill>
            </a:endParaRPr>
          </a:p>
          <a:p>
            <a:r>
              <a:rPr lang="fr-FR" b="1" dirty="0" smtClean="0">
                <a:solidFill>
                  <a:srgbClr val="660066"/>
                </a:solidFill>
              </a:rPr>
              <a:t>Nombre d’appels à projet : </a:t>
            </a:r>
            <a:r>
              <a:rPr lang="fr-FR" b="1" dirty="0" smtClean="0">
                <a:solidFill>
                  <a:srgbClr val="006600"/>
                </a:solidFill>
              </a:rPr>
              <a:t>03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(en 2018, 2019 &amp; 2020)</a:t>
            </a:r>
            <a:endParaRPr lang="fr-FR" b="1" dirty="0" smtClean="0">
              <a:solidFill>
                <a:srgbClr val="006600"/>
              </a:solidFill>
            </a:endParaRPr>
          </a:p>
          <a:p>
            <a:r>
              <a:rPr lang="fr-FR" b="1" dirty="0" smtClean="0">
                <a:solidFill>
                  <a:srgbClr val="660066"/>
                </a:solidFill>
              </a:rPr>
              <a:t>Mobilité de Doctorat diplômant (Full </a:t>
            </a:r>
            <a:r>
              <a:rPr lang="fr-FR" b="1" dirty="0" err="1" smtClean="0">
                <a:solidFill>
                  <a:srgbClr val="660066"/>
                </a:solidFill>
              </a:rPr>
              <a:t>PhD</a:t>
            </a:r>
            <a:r>
              <a:rPr lang="fr-FR" b="1" dirty="0" smtClean="0">
                <a:solidFill>
                  <a:srgbClr val="660066"/>
                </a:solidFill>
              </a:rPr>
              <a:t>) :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6600"/>
                </a:solidFill>
              </a:rPr>
              <a:t>Soumission d’une candidature cette année 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c</a:t>
            </a:r>
            <a:r>
              <a:rPr lang="fr-FR" b="1" dirty="0" smtClean="0">
                <a:solidFill>
                  <a:srgbClr val="FF0000"/>
                </a:solidFill>
              </a:rPr>
              <a:t>ar la durée de la formation est de 36 mois</a:t>
            </a:r>
          </a:p>
          <a:p>
            <a:r>
              <a:rPr lang="fr-FR" b="1" dirty="0" smtClean="0">
                <a:solidFill>
                  <a:srgbClr val="660066"/>
                </a:solidFill>
              </a:rPr>
              <a:t>Un(e) candidat(e) non retenu(e) peut postuler l’année suivante.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133573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320163" y="500042"/>
            <a:ext cx="4823838" cy="1197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ES" altLang="en-US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ea typeface="ＭＳ Ｐゴシック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8521" y="4797152"/>
            <a:ext cx="9217025" cy="1988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>
                <a:srgbClr val="006699"/>
              </a:buClr>
              <a:buFont typeface="Times New Roman" panose="02020603050405020304" pitchFamily="18" charset="0"/>
              <a:buNone/>
            </a:pPr>
            <a:endParaRPr lang="en-US" altLang="fr-FR" b="1" u="sng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496" y="1772816"/>
            <a:ext cx="907300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rgbClr val="006699"/>
              </a:buClr>
              <a:buFont typeface="Arial" panose="020B0604020202020204" pitchFamily="34" charset="0"/>
              <a:buNone/>
            </a:pPr>
            <a:r>
              <a:rPr lang="fr-FR" altLang="fr-FR" sz="36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Merci de votre attention.</a:t>
            </a:r>
          </a:p>
          <a:p>
            <a:pPr algn="ctr">
              <a:spcBef>
                <a:spcPct val="0"/>
              </a:spcBef>
              <a:buClr>
                <a:srgbClr val="006699"/>
              </a:buClr>
              <a:buFont typeface="Arial" panose="020B0604020202020204" pitchFamily="34" charset="0"/>
              <a:buNone/>
            </a:pPr>
            <a:r>
              <a:rPr lang="fr-FR" altLang="fr-FR" sz="3600" b="1" u="sng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Questions ? Interrogations ?</a:t>
            </a:r>
            <a:endParaRPr lang="en-US" altLang="fr-FR" sz="2600" b="1" u="sng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006699"/>
              </a:buClr>
            </a:pPr>
            <a:endParaRPr lang="en-US" altLang="fr-FR" sz="3000" b="1" u="sng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006699"/>
              </a:buClr>
            </a:pPr>
            <a:r>
              <a:rPr lang="fr-FR" sz="2000" u="sng" dirty="0" smtClean="0">
                <a:hlinkClick r:id="rId2"/>
              </a:rPr>
              <a:t>https://academy.univ-tlemcen.dz</a:t>
            </a:r>
            <a:endParaRPr lang="fr-FR" sz="2000" u="sng" dirty="0" smtClean="0"/>
          </a:p>
          <a:p>
            <a:pPr algn="ctr">
              <a:spcBef>
                <a:spcPct val="0"/>
              </a:spcBef>
              <a:buClr>
                <a:srgbClr val="006699"/>
              </a:buClr>
            </a:pPr>
            <a:r>
              <a:rPr lang="fr-FR" sz="2000" u="sng" dirty="0" smtClean="0">
                <a:hlinkClick r:id="rId3"/>
              </a:rPr>
              <a:t>acemy@mail.univ-tlemcen.dz</a:t>
            </a:r>
            <a:r>
              <a:rPr lang="fr-FR" sz="2000" u="sng" dirty="0" smtClean="0"/>
              <a:t> </a:t>
            </a:r>
          </a:p>
          <a:p>
            <a:pPr algn="ctr">
              <a:spcBef>
                <a:spcPct val="0"/>
              </a:spcBef>
              <a:buClr>
                <a:srgbClr val="006699"/>
              </a:buClr>
            </a:pPr>
            <a:r>
              <a:rPr lang="fr-FR" sz="2000" dirty="0">
                <a:hlinkClick r:id="rId4"/>
              </a:rPr>
              <a:t>https://www.facebook.com/The_Academy-416787032096007</a:t>
            </a:r>
            <a:r>
              <a:rPr lang="fr-FR" sz="2000" dirty="0" smtClean="0">
                <a:hlinkClick r:id="rId4"/>
              </a:rPr>
              <a:t>/</a:t>
            </a:r>
            <a:r>
              <a:rPr lang="fr-FR" sz="2000" dirty="0" smtClean="0"/>
              <a:t> </a:t>
            </a:r>
            <a:endParaRPr lang="fr-FR" sz="2000" dirty="0"/>
          </a:p>
          <a:p>
            <a:pPr algn="ctr">
              <a:spcBef>
                <a:spcPct val="0"/>
              </a:spcBef>
              <a:buClr>
                <a:srgbClr val="006699"/>
              </a:buClr>
            </a:pPr>
            <a:endParaRPr lang="en-US" altLang="fr-FR" sz="2600" b="1" u="sng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>
                <a:srgbClr val="006699"/>
              </a:buClr>
            </a:pPr>
            <a:endParaRPr lang="en-US" altLang="fr-FR" sz="2600" b="1" u="sng" dirty="0" smtClean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27" descr="LogoUABT copi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9" y="4865777"/>
            <a:ext cx="853421" cy="13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eola\Documents\negadi\UI LOGO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980" y="5045824"/>
            <a:ext cx="1016606" cy="114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8239" y="212104"/>
            <a:ext cx="316903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8728" y="5045824"/>
            <a:ext cx="1176829" cy="102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913" y="5085184"/>
            <a:ext cx="988798" cy="8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head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84931"/>
            <a:ext cx="6051812" cy="13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4133" y="5180053"/>
            <a:ext cx="1554949" cy="5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NEGADI\Downloads\LogosBeneficairesIntraAfricaRIGHT-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3318"/>
            <a:ext cx="3312368" cy="106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3650" y="29366"/>
            <a:ext cx="1504854" cy="13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264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643"/>
    </mc:Choice>
    <mc:Fallback>
      <p:transition spd="slow" advTm="464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Types des offres de formations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1546"/>
            <a:ext cx="8856984" cy="5625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FR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Masters, 26 </a:t>
            </a:r>
            <a:r>
              <a:rPr lang="fr-FR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fr-F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18 Staff)</a:t>
            </a:r>
          </a:p>
          <a:p>
            <a:r>
              <a:rPr lang="fr-FR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des mobilités : </a:t>
            </a:r>
          </a:p>
          <a:p>
            <a:pPr marL="914400" lvl="1" indent="-514350" algn="just">
              <a:buAutoNum type="arabicPeriod"/>
            </a:pPr>
            <a:r>
              <a:rPr lang="fr-F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fr-FR" sz="2200" b="1" dirty="0" smtClean="0">
                <a:solidFill>
                  <a:srgbClr val="B05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2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fr-FR" sz="22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</a:t>
            </a:r>
            <a:r>
              <a:rPr lang="fr-FR" sz="22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/Mobilité </a:t>
            </a:r>
            <a:r>
              <a:rPr lang="fr-F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fr-FR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</a:t>
            </a:r>
            <a:r>
              <a:rPr lang="fr-FR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Formation diplômante</a:t>
            </a:r>
            <a:r>
              <a:rPr lang="fr-FR" sz="2200" b="1" dirty="0" smtClean="0">
                <a:solidFill>
                  <a:srgbClr val="B05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914400" lvl="1" indent="-514350" algn="just">
              <a:buAutoNum type="arabicPeriod"/>
            </a:pPr>
            <a:r>
              <a:rPr lang="fr-FR" sz="2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fr-FR" sz="2200" b="1" dirty="0" smtClean="0">
                <a:solidFill>
                  <a:srgbClr val="B05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>
                <a:solidFill>
                  <a:srgbClr val="B05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2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fr-FR" sz="2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</a:t>
            </a:r>
            <a:r>
              <a:rPr lang="fr-FR" sz="22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/Mobilité </a:t>
            </a:r>
            <a:r>
              <a:rPr lang="fr-FR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sz="2200" b="1" dirty="0">
                <a:solidFill>
                  <a:srgbClr val="B05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fr-FR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</a:t>
            </a:r>
            <a:r>
              <a:rPr lang="fr-FR" sz="22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/Formation </a:t>
            </a:r>
            <a:r>
              <a:rPr lang="fr-FR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diplômante</a:t>
            </a:r>
            <a:r>
              <a:rPr lang="fr-FR" sz="2200" b="1" dirty="0" smtClean="0">
                <a:solidFill>
                  <a:srgbClr val="B05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marL="914400" lvl="1" indent="-514350">
              <a:buAutoNum type="arabicPeriod"/>
            </a:pPr>
            <a:r>
              <a:rPr lang="fr-FR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  <a:r>
              <a:rPr lang="fr-FR" sz="2200" b="1" dirty="0" smtClean="0">
                <a:solidFill>
                  <a:srgbClr val="B056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 concernées : </a:t>
            </a:r>
          </a:p>
          <a:p>
            <a:pPr marL="914400" lvl="1" indent="-514350">
              <a:buAutoNum type="arabicPeriod"/>
            </a:pPr>
            <a:r>
              <a:rPr lang="fr-FR" sz="22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cible 1 (Target group 1)</a:t>
            </a:r>
          </a:p>
          <a:p>
            <a:pPr marL="914400" lvl="1" indent="-514350">
              <a:buAutoNum type="arabicPeriod"/>
            </a:pPr>
            <a:r>
              <a:rPr lang="fr-FR" sz="22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cible 2 (Target group 2)</a:t>
            </a:r>
            <a:endParaRPr lang="fr-FR" sz="22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2064" y="4357694"/>
            <a:ext cx="1781936" cy="20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1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Partenaires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8863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002060"/>
                </a:solidFill>
              </a:rPr>
              <a:t>Institution académique coordinatrice </a:t>
            </a: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006600"/>
                </a:solidFill>
              </a:rPr>
              <a:t> </a:t>
            </a:r>
            <a:r>
              <a:rPr lang="fr-FR" b="1" dirty="0" err="1" smtClean="0">
                <a:solidFill>
                  <a:srgbClr val="006600"/>
                </a:solidFill>
              </a:rPr>
              <a:t>University</a:t>
            </a:r>
            <a:r>
              <a:rPr lang="fr-FR" b="1" dirty="0" smtClean="0">
                <a:solidFill>
                  <a:srgbClr val="006600"/>
                </a:solidFill>
              </a:rPr>
              <a:t> </a:t>
            </a:r>
            <a:r>
              <a:rPr lang="fr-FR" b="1" dirty="0">
                <a:solidFill>
                  <a:srgbClr val="006600"/>
                </a:solidFill>
              </a:rPr>
              <a:t>of </a:t>
            </a:r>
            <a:r>
              <a:rPr lang="fr-FR" b="1" dirty="0" smtClean="0">
                <a:solidFill>
                  <a:srgbClr val="006600"/>
                </a:solidFill>
              </a:rPr>
              <a:t>Tlemcen (Algérie)</a:t>
            </a:r>
            <a:endParaRPr lang="fr-FR" b="1" dirty="0">
              <a:solidFill>
                <a:srgbClr val="0066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2060"/>
                </a:solidFill>
              </a:rPr>
              <a:t>Institutions académiques partenaires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FR" sz="2800" b="1" dirty="0" err="1" smtClean="0">
                <a:solidFill>
                  <a:srgbClr val="006600"/>
                </a:solidFill>
              </a:rPr>
              <a:t>University</a:t>
            </a:r>
            <a:r>
              <a:rPr lang="fr-FR" sz="2800" b="1" dirty="0" smtClean="0">
                <a:solidFill>
                  <a:srgbClr val="006600"/>
                </a:solidFill>
              </a:rPr>
              <a:t> of Cape </a:t>
            </a:r>
            <a:r>
              <a:rPr lang="fr-FR" sz="2800" b="1" dirty="0" err="1">
                <a:solidFill>
                  <a:srgbClr val="006600"/>
                </a:solidFill>
              </a:rPr>
              <a:t>Coast</a:t>
            </a:r>
            <a:r>
              <a:rPr lang="fr-FR" sz="2800" b="1" dirty="0">
                <a:solidFill>
                  <a:srgbClr val="006600"/>
                </a:solidFill>
              </a:rPr>
              <a:t> </a:t>
            </a:r>
            <a:r>
              <a:rPr lang="fr-FR" sz="2800" b="1" dirty="0" smtClean="0">
                <a:solidFill>
                  <a:srgbClr val="006600"/>
                </a:solidFill>
              </a:rPr>
              <a:t>(</a:t>
            </a:r>
            <a:r>
              <a:rPr lang="fr-FR" sz="2800" b="1" dirty="0">
                <a:solidFill>
                  <a:srgbClr val="006600"/>
                </a:solidFill>
              </a:rPr>
              <a:t>Ghana)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FR" sz="2800" b="1" dirty="0" err="1" smtClean="0">
                <a:solidFill>
                  <a:srgbClr val="006600"/>
                </a:solidFill>
              </a:rPr>
              <a:t>University</a:t>
            </a:r>
            <a:r>
              <a:rPr lang="fr-FR" sz="2800" b="1" dirty="0" smtClean="0">
                <a:solidFill>
                  <a:srgbClr val="006600"/>
                </a:solidFill>
              </a:rPr>
              <a:t> of Ibadan (</a:t>
            </a:r>
            <a:r>
              <a:rPr lang="fr-FR" sz="2800" b="1" dirty="0">
                <a:solidFill>
                  <a:srgbClr val="006600"/>
                </a:solidFill>
              </a:rPr>
              <a:t>Nigeria)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r-FR" sz="2800" b="1" dirty="0" err="1" smtClean="0">
                <a:solidFill>
                  <a:srgbClr val="006600"/>
                </a:solidFill>
              </a:rPr>
              <a:t>University</a:t>
            </a:r>
            <a:r>
              <a:rPr lang="fr-FR" sz="2800" b="1" dirty="0" smtClean="0">
                <a:solidFill>
                  <a:srgbClr val="006600"/>
                </a:solidFill>
              </a:rPr>
              <a:t> of </a:t>
            </a:r>
            <a:r>
              <a:rPr lang="fr-FR" sz="2800" b="1" dirty="0" err="1" smtClean="0">
                <a:solidFill>
                  <a:srgbClr val="006600"/>
                </a:solidFill>
              </a:rPr>
              <a:t>Kwa-Zulu</a:t>
            </a:r>
            <a:r>
              <a:rPr lang="fr-FR" sz="2800" b="1" dirty="0" smtClean="0">
                <a:solidFill>
                  <a:srgbClr val="006600"/>
                </a:solidFill>
              </a:rPr>
              <a:t> </a:t>
            </a:r>
            <a:r>
              <a:rPr lang="fr-FR" sz="2800" b="1" dirty="0">
                <a:solidFill>
                  <a:srgbClr val="006600"/>
                </a:solidFill>
              </a:rPr>
              <a:t>Natal </a:t>
            </a:r>
            <a:r>
              <a:rPr lang="fr-FR" sz="2800" b="1" dirty="0" smtClean="0">
                <a:solidFill>
                  <a:srgbClr val="006600"/>
                </a:solidFill>
              </a:rPr>
              <a:t>(</a:t>
            </a:r>
            <a:r>
              <a:rPr lang="fr-FR" sz="2800" b="1" dirty="0">
                <a:solidFill>
                  <a:srgbClr val="006600"/>
                </a:solidFill>
              </a:rPr>
              <a:t>Afrique du </a:t>
            </a:r>
            <a:r>
              <a:rPr lang="fr-FR" sz="2800" b="1" dirty="0" smtClean="0">
                <a:solidFill>
                  <a:srgbClr val="006600"/>
                </a:solidFill>
              </a:rPr>
              <a:t>Sud)</a:t>
            </a:r>
            <a:endParaRPr lang="fr-FR" sz="2800" b="1" dirty="0">
              <a:solidFill>
                <a:srgbClr val="006600"/>
              </a:solidFill>
            </a:endParaRPr>
          </a:p>
          <a:p>
            <a:pPr marL="514350" indent="-514350">
              <a:buAutoNum type="arabicPeriod"/>
            </a:pPr>
            <a:r>
              <a:rPr lang="fr-FR" sz="2800" b="1" dirty="0" smtClean="0">
                <a:solidFill>
                  <a:srgbClr val="006600"/>
                </a:solidFill>
              </a:rPr>
              <a:t>Kenyatta University (Kenya)</a:t>
            </a:r>
          </a:p>
          <a:p>
            <a:pPr marL="514350" indent="-514350">
              <a:buAutoNum type="arabicPeriod"/>
            </a:pPr>
            <a:endParaRPr lang="fr-FR" sz="2000" dirty="0" smtClean="0">
              <a:solidFill>
                <a:srgbClr val="0066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002060"/>
                </a:solidFill>
              </a:rPr>
              <a:t>Institutions </a:t>
            </a:r>
            <a:r>
              <a:rPr lang="fr-FR" b="1" dirty="0">
                <a:solidFill>
                  <a:srgbClr val="002060"/>
                </a:solidFill>
              </a:rPr>
              <a:t>académiques </a:t>
            </a:r>
            <a:r>
              <a:rPr lang="fr-FR" b="1" dirty="0" smtClean="0">
                <a:solidFill>
                  <a:srgbClr val="002060"/>
                </a:solidFill>
              </a:rPr>
              <a:t>associées</a:t>
            </a:r>
          </a:p>
          <a:p>
            <a:pPr marL="514350" indent="-514350">
              <a:buAutoNum type="arabicPeriod"/>
            </a:pPr>
            <a:r>
              <a:rPr lang="fr-FR" sz="2800" b="1" dirty="0" smtClean="0">
                <a:solidFill>
                  <a:srgbClr val="006600"/>
                </a:solidFill>
              </a:rPr>
              <a:t>MESRS </a:t>
            </a:r>
            <a:r>
              <a:rPr lang="fr-FR" sz="2800" b="1" dirty="0">
                <a:solidFill>
                  <a:srgbClr val="006600"/>
                </a:solidFill>
              </a:rPr>
              <a:t>(</a:t>
            </a:r>
            <a:r>
              <a:rPr lang="fr-FR" sz="2800" b="1" dirty="0" smtClean="0">
                <a:solidFill>
                  <a:srgbClr val="006600"/>
                </a:solidFill>
              </a:rPr>
              <a:t>Algérie)</a:t>
            </a:r>
          </a:p>
          <a:p>
            <a:pPr marL="514350" indent="-514350">
              <a:buAutoNum type="arabicPeriod"/>
            </a:pPr>
            <a:r>
              <a:rPr lang="fr-FR" sz="2800" b="1" dirty="0" smtClean="0">
                <a:solidFill>
                  <a:srgbClr val="006600"/>
                </a:solidFill>
              </a:rPr>
              <a:t>PAUWES (PAU University)</a:t>
            </a:r>
          </a:p>
          <a:p>
            <a:pPr marL="0" indent="0">
              <a:buNone/>
            </a:pPr>
            <a:endParaRPr lang="fr-FR" sz="2000" dirty="0" smtClean="0">
              <a:solidFill>
                <a:srgbClr val="0066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002060"/>
                </a:solidFill>
              </a:rPr>
              <a:t>Institution académique technique (européenne)</a:t>
            </a:r>
          </a:p>
          <a:p>
            <a:pPr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006600"/>
                </a:solidFill>
              </a:rPr>
              <a:t>University of Porto (Portugal)</a:t>
            </a:r>
            <a:endParaRPr lang="fr-FR" sz="28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1772816"/>
            <a:ext cx="2370895" cy="27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5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71422"/>
            <a:ext cx="8858312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Présentation des universitaires partenaires</a:t>
            </a:r>
            <a:br>
              <a:rPr lang="fr-FR" sz="3200" b="1" dirty="0" smtClean="0">
                <a:solidFill>
                  <a:srgbClr val="FF0000"/>
                </a:solidFill>
              </a:rPr>
            </a:br>
            <a:r>
              <a:rPr lang="fr-FR" sz="3200" b="1" dirty="0" smtClean="0">
                <a:solidFill>
                  <a:srgbClr val="FF0000"/>
                </a:solidFill>
              </a:rPr>
              <a:t>Classement en Afrique*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484784"/>
            <a:ext cx="9001156" cy="4983179"/>
          </a:xfrm>
        </p:spPr>
        <p:txBody>
          <a:bodyPr>
            <a:normAutofit fontScale="92500"/>
          </a:bodyPr>
          <a:lstStyle/>
          <a:p>
            <a:endParaRPr lang="fr-FR" sz="3000" dirty="0" smtClean="0"/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fr-FR" sz="2900" b="1" dirty="0">
                <a:solidFill>
                  <a:srgbClr val="660066"/>
                </a:solidFill>
              </a:rPr>
              <a:t>University of </a:t>
            </a:r>
            <a:r>
              <a:rPr lang="fr-FR" sz="2900" b="1" dirty="0" err="1">
                <a:solidFill>
                  <a:srgbClr val="660066"/>
                </a:solidFill>
              </a:rPr>
              <a:t>Kwa-Zulu</a:t>
            </a:r>
            <a:r>
              <a:rPr lang="fr-FR" sz="2900" b="1" dirty="0">
                <a:solidFill>
                  <a:srgbClr val="660066"/>
                </a:solidFill>
              </a:rPr>
              <a:t> </a:t>
            </a:r>
            <a:r>
              <a:rPr lang="fr-FR" sz="2900" b="1" dirty="0" smtClean="0">
                <a:solidFill>
                  <a:srgbClr val="660066"/>
                </a:solidFill>
              </a:rPr>
              <a:t>Natal-UKZN </a:t>
            </a:r>
            <a:r>
              <a:rPr lang="fr-FR" sz="2900" b="1" dirty="0">
                <a:solidFill>
                  <a:srgbClr val="660066"/>
                </a:solidFill>
              </a:rPr>
              <a:t>(Afrique du Sud) : ~ 4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fr-FR" sz="2900" b="1" dirty="0">
                <a:solidFill>
                  <a:srgbClr val="A62A2A"/>
                </a:solidFill>
              </a:rPr>
              <a:t>University of Ibadan-UI (Nigeria) : ~ 12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fr-FR" sz="2900" b="1" dirty="0" smtClean="0">
                <a:solidFill>
                  <a:srgbClr val="006600"/>
                </a:solidFill>
              </a:rPr>
              <a:t>Kenyatta University –KU (Kenya) : ~ 20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fr-FR" sz="2900" b="1" dirty="0" smtClean="0">
                <a:solidFill>
                  <a:srgbClr val="740000"/>
                </a:solidFill>
              </a:rPr>
              <a:t>University of Tlemcen (Algérie) : ~ 40</a:t>
            </a:r>
            <a:endParaRPr lang="fr-FR" sz="2900" b="1" dirty="0">
              <a:solidFill>
                <a:srgbClr val="740000"/>
              </a:solidFill>
            </a:endParaRP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AutoNum type="arabicPeriod"/>
            </a:pPr>
            <a:r>
              <a:rPr lang="fr-FR" sz="2900" b="1" dirty="0">
                <a:solidFill>
                  <a:srgbClr val="000099"/>
                </a:solidFill>
              </a:rPr>
              <a:t>University of Cape </a:t>
            </a:r>
            <a:r>
              <a:rPr lang="fr-FR" sz="2900" b="1" dirty="0" err="1">
                <a:solidFill>
                  <a:srgbClr val="000099"/>
                </a:solidFill>
              </a:rPr>
              <a:t>Coast</a:t>
            </a:r>
            <a:r>
              <a:rPr lang="fr-FR" sz="2900" b="1" dirty="0">
                <a:solidFill>
                  <a:srgbClr val="000099"/>
                </a:solidFill>
              </a:rPr>
              <a:t>-UCC (Ghana) : ~ 100</a:t>
            </a:r>
          </a:p>
          <a:p>
            <a:pPr marL="0" indent="0">
              <a:buNone/>
            </a:pPr>
            <a:endParaRPr lang="fr-FR" sz="30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fr-FR" sz="18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fr-FR" sz="18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0099"/>
                </a:solidFill>
              </a:rPr>
              <a:t>Source : QS, THE, … </a:t>
            </a:r>
          </a:p>
        </p:txBody>
      </p:sp>
    </p:spTree>
    <p:extLst>
      <p:ext uri="{BB962C8B-B14F-4D97-AF65-F5344CB8AC3E}">
        <p14:creationId xmlns:p14="http://schemas.microsoft.com/office/powerpoint/2010/main" xmlns="" val="175579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Thématiques choisies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256584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600" b="1" dirty="0" smtClean="0">
                <a:solidFill>
                  <a:srgbClr val="000099"/>
                </a:solidFill>
              </a:rPr>
              <a:t>Affaires</a:t>
            </a:r>
            <a:r>
              <a:rPr lang="fr-FR" sz="2600" b="1" dirty="0">
                <a:solidFill>
                  <a:srgbClr val="000099"/>
                </a:solidFill>
              </a:rPr>
              <a:t>, administration et </a:t>
            </a:r>
            <a:r>
              <a:rPr lang="fr-FR" sz="2600" b="1" dirty="0" smtClean="0">
                <a:solidFill>
                  <a:srgbClr val="000099"/>
                </a:solidFill>
              </a:rPr>
              <a:t>droit </a:t>
            </a:r>
            <a:r>
              <a:rPr lang="en-US" sz="2600" b="1" dirty="0">
                <a:solidFill>
                  <a:srgbClr val="0066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fr-FR" sz="2600" dirty="0">
              <a:solidFill>
                <a:srgbClr val="000099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600" b="1" dirty="0" smtClean="0"/>
              <a:t> </a:t>
            </a:r>
            <a:r>
              <a:rPr lang="fr-FR" sz="2600" b="1" dirty="0" smtClean="0">
                <a:solidFill>
                  <a:srgbClr val="660066"/>
                </a:solidFill>
              </a:rPr>
              <a:t>Sciences </a:t>
            </a:r>
            <a:r>
              <a:rPr lang="fr-FR" sz="2600" b="1" dirty="0">
                <a:solidFill>
                  <a:srgbClr val="660066"/>
                </a:solidFill>
              </a:rPr>
              <a:t>naturelles, mathématiques et </a:t>
            </a:r>
            <a:r>
              <a:rPr lang="fr-FR" sz="2600" b="1" dirty="0" smtClean="0">
                <a:solidFill>
                  <a:srgbClr val="660066"/>
                </a:solidFill>
              </a:rPr>
              <a:t>statistiques, </a:t>
            </a:r>
            <a:r>
              <a:rPr lang="en-US" sz="2600" b="1" dirty="0">
                <a:solidFill>
                  <a:srgbClr val="0066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fr-FR" sz="2600" dirty="0">
              <a:solidFill>
                <a:srgbClr val="660066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600" b="1" dirty="0" smtClean="0">
                <a:solidFill>
                  <a:srgbClr val="006600"/>
                </a:solidFill>
              </a:rPr>
              <a:t> Technologies </a:t>
            </a:r>
            <a:r>
              <a:rPr lang="fr-FR" sz="2600" b="1" dirty="0">
                <a:solidFill>
                  <a:srgbClr val="006600"/>
                </a:solidFill>
              </a:rPr>
              <a:t>de l'information et de la </a:t>
            </a:r>
            <a:r>
              <a:rPr lang="fr-FR" sz="2600" b="1" dirty="0" smtClean="0">
                <a:solidFill>
                  <a:srgbClr val="006600"/>
                </a:solidFill>
              </a:rPr>
              <a:t>communication, </a:t>
            </a:r>
            <a:r>
              <a:rPr lang="fr-FR" sz="2600" b="1" dirty="0">
                <a:solidFill>
                  <a:srgbClr val="006600"/>
                </a:solidFill>
              </a:rPr>
              <a:t>(</a:t>
            </a:r>
            <a:r>
              <a:rPr lang="fr-FR" sz="2600" b="1" dirty="0" smtClean="0">
                <a:solidFill>
                  <a:srgbClr val="006600"/>
                </a:solidFill>
              </a:rPr>
              <a:t>TIC) </a:t>
            </a:r>
            <a:r>
              <a:rPr lang="en-US" sz="2600" b="1" dirty="0">
                <a:solidFill>
                  <a:srgbClr val="0066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fr-FR" sz="2600" dirty="0">
              <a:solidFill>
                <a:srgbClr val="0066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600" b="1" dirty="0" smtClean="0"/>
              <a:t> </a:t>
            </a:r>
            <a:r>
              <a:rPr lang="fr-FR" sz="2600" b="1" dirty="0" smtClean="0">
                <a:solidFill>
                  <a:srgbClr val="A62A2A"/>
                </a:solidFill>
              </a:rPr>
              <a:t>Ingénierie</a:t>
            </a:r>
            <a:r>
              <a:rPr lang="fr-FR" sz="2600" b="1" dirty="0">
                <a:solidFill>
                  <a:srgbClr val="A62A2A"/>
                </a:solidFill>
              </a:rPr>
              <a:t>, fabrication et </a:t>
            </a:r>
            <a:r>
              <a:rPr lang="fr-FR" sz="2600" b="1" dirty="0" smtClean="0">
                <a:solidFill>
                  <a:srgbClr val="A62A2A"/>
                </a:solidFill>
              </a:rPr>
              <a:t>construction, </a:t>
            </a:r>
            <a:r>
              <a:rPr lang="en-US" sz="2600" b="1" dirty="0">
                <a:solidFill>
                  <a:srgbClr val="0066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fr-FR" sz="2600" dirty="0">
              <a:solidFill>
                <a:srgbClr val="A62A2A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600" b="1" dirty="0" smtClean="0">
                <a:solidFill>
                  <a:srgbClr val="000099"/>
                </a:solidFill>
              </a:rPr>
              <a:t> Agriculture</a:t>
            </a:r>
            <a:r>
              <a:rPr lang="fr-FR" sz="2600" b="1" dirty="0">
                <a:solidFill>
                  <a:srgbClr val="000099"/>
                </a:solidFill>
              </a:rPr>
              <a:t>, </a:t>
            </a:r>
            <a:r>
              <a:rPr lang="fr-FR" sz="2600" b="1" dirty="0" smtClean="0">
                <a:solidFill>
                  <a:srgbClr val="000099"/>
                </a:solidFill>
              </a:rPr>
              <a:t>foresterie, </a:t>
            </a:r>
            <a:r>
              <a:rPr lang="fr-FR" sz="2600" b="1" dirty="0">
                <a:solidFill>
                  <a:srgbClr val="000099"/>
                </a:solidFill>
              </a:rPr>
              <a:t>pêche et médecine </a:t>
            </a:r>
            <a:r>
              <a:rPr lang="fr-FR" sz="2600" b="1" dirty="0" smtClean="0">
                <a:solidFill>
                  <a:srgbClr val="000099"/>
                </a:solidFill>
              </a:rPr>
              <a:t>vétérinaire,</a:t>
            </a:r>
            <a:r>
              <a:rPr lang="fr-FR" sz="2600" dirty="0" smtClean="0">
                <a:solidFill>
                  <a:srgbClr val="000099"/>
                </a:solidFill>
              </a:rPr>
              <a:t> </a:t>
            </a:r>
            <a:r>
              <a:rPr lang="en-US" sz="2600" b="1" dirty="0" smtClean="0">
                <a:solidFill>
                  <a:srgbClr val="0066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26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6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6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1035" y="1081"/>
            <a:ext cx="1877469" cy="21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8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32048"/>
          </a:xfrm>
        </p:spPr>
        <p:txBody>
          <a:bodyPr>
            <a:noAutofit/>
          </a:bodyPr>
          <a:lstStyle/>
          <a:p>
            <a:r>
              <a:rPr lang="fr-FR" sz="2600" b="1" dirty="0" smtClean="0">
                <a:solidFill>
                  <a:srgbClr val="FF0000"/>
                </a:solidFill>
              </a:rPr>
              <a:t>Thématiques choisies/Domaines d’étude (Code ISCED 2013-)</a:t>
            </a:r>
            <a:endParaRPr lang="fr-FR" sz="2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9001000" cy="4752528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endParaRPr lang="en-US" sz="26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6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9604630"/>
              </p:ext>
            </p:extLst>
          </p:nvPr>
        </p:nvGraphicFramePr>
        <p:xfrm>
          <a:off x="107504" y="620684"/>
          <a:ext cx="9001000" cy="626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1000"/>
              </a:tblGrid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006600"/>
                          </a:solidFill>
                          <a:effectLst/>
                        </a:rPr>
                        <a:t>1- Affaires, administration et droit</a:t>
                      </a:r>
                      <a:endParaRPr lang="fr-FR" sz="16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000099"/>
                          </a:solidFill>
                          <a:effectLst/>
                        </a:rPr>
                        <a:t>1.1- Affaires et administration</a:t>
                      </a:r>
                      <a:endParaRPr lang="fr-FR" sz="16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411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000099"/>
                          </a:solidFill>
                          <a:effectLst/>
                        </a:rPr>
                        <a:t>1.2- </a:t>
                      </a:r>
                      <a:r>
                        <a:rPr lang="fr-FR" sz="1600" dirty="0" smtClean="0">
                          <a:solidFill>
                            <a:srgbClr val="000099"/>
                          </a:solidFill>
                          <a:effectLst/>
                        </a:rPr>
                        <a:t>Droit</a:t>
                      </a:r>
                      <a:endParaRPr lang="fr-FR" sz="16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411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000099"/>
                          </a:solidFill>
                          <a:effectLst/>
                        </a:rPr>
                        <a:t>1.3- Programmes interdisciplinaires et qualifications impliquant les affaires, l'administration et le droit</a:t>
                      </a:r>
                      <a:endParaRPr lang="fr-FR" sz="16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411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006600"/>
                          </a:solidFill>
                          <a:effectLst/>
                        </a:rPr>
                        <a:t>2- Sciences naturelles, mathématiques et statistiques</a:t>
                      </a:r>
                      <a:endParaRPr lang="fr-FR" sz="16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A62A2A"/>
                          </a:solidFill>
                          <a:effectLst/>
                        </a:rPr>
                        <a:t>2.1 - Sciences biologiques et formations équivalentes</a:t>
                      </a:r>
                      <a:endParaRPr lang="fr-FR" sz="1600" dirty="0">
                        <a:solidFill>
                          <a:srgbClr val="A62A2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411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A62A2A"/>
                          </a:solidFill>
                          <a:effectLst/>
                        </a:rPr>
                        <a:t>2.2- Environnement</a:t>
                      </a:r>
                      <a:endParaRPr lang="fr-FR" sz="1600" dirty="0">
                        <a:solidFill>
                          <a:srgbClr val="A62A2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411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A62A2A"/>
                          </a:solidFill>
                          <a:effectLst/>
                        </a:rPr>
                        <a:t>2.3- Sciences physiques</a:t>
                      </a:r>
                      <a:endParaRPr lang="fr-FR" sz="1600" dirty="0">
                        <a:solidFill>
                          <a:srgbClr val="A62A2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411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A62A2A"/>
                          </a:solidFill>
                          <a:effectLst/>
                        </a:rPr>
                        <a:t>2.4- Sciences naturelles, mathématiques et statistiques, non classées ailleurs</a:t>
                      </a:r>
                      <a:endParaRPr lang="fr-FR" sz="1600" dirty="0">
                        <a:solidFill>
                          <a:srgbClr val="A62A2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411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006600"/>
                          </a:solidFill>
                          <a:effectLst/>
                        </a:rPr>
                        <a:t>3- Technologies de l'information et de la communication (TIC)</a:t>
                      </a:r>
                      <a:endParaRPr lang="fr-FR" sz="16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006600"/>
                          </a:solidFill>
                          <a:effectLst/>
                        </a:rPr>
                        <a:t>4 - Ingénierie, fabrication et construction</a:t>
                      </a:r>
                      <a:endParaRPr lang="fr-FR" sz="16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660066"/>
                          </a:solidFill>
                          <a:effectLst/>
                        </a:rPr>
                        <a:t>4.1- Métiers </a:t>
                      </a:r>
                      <a:r>
                        <a:rPr lang="fr-FR" sz="1600" dirty="0" smtClean="0">
                          <a:solidFill>
                            <a:srgbClr val="660066"/>
                          </a:solidFill>
                          <a:effectLst/>
                        </a:rPr>
                        <a:t>d'ingénierie</a:t>
                      </a:r>
                      <a:endParaRPr lang="fr-FR" sz="1600" dirty="0">
                        <a:solidFill>
                          <a:srgbClr val="66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411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660066"/>
                          </a:solidFill>
                          <a:effectLst/>
                        </a:rPr>
                        <a:t>4.2- Fabrication et traitement</a:t>
                      </a:r>
                      <a:endParaRPr lang="fr-FR" sz="1600" dirty="0">
                        <a:solidFill>
                          <a:srgbClr val="66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411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660066"/>
                          </a:solidFill>
                          <a:effectLst/>
                        </a:rPr>
                        <a:t>4.3- Architecture et construction</a:t>
                      </a:r>
                      <a:endParaRPr lang="fr-FR" sz="1600" dirty="0">
                        <a:solidFill>
                          <a:srgbClr val="66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411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660066"/>
                          </a:solidFill>
                          <a:effectLst/>
                        </a:rPr>
                        <a:t>4.4- Ingénierie, fabrication et construction, non classée ailleurs</a:t>
                      </a:r>
                      <a:endParaRPr lang="fr-FR" sz="1600" dirty="0">
                        <a:solidFill>
                          <a:srgbClr val="66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411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006600"/>
                          </a:solidFill>
                          <a:effectLst/>
                        </a:rPr>
                        <a:t>5- Agriculture, </a:t>
                      </a:r>
                      <a:r>
                        <a:rPr lang="fr-FR" sz="1600" dirty="0" smtClean="0">
                          <a:solidFill>
                            <a:srgbClr val="006600"/>
                          </a:solidFill>
                          <a:effectLst/>
                        </a:rPr>
                        <a:t>foresterie, </a:t>
                      </a:r>
                      <a:r>
                        <a:rPr lang="fr-FR" sz="1600" dirty="0">
                          <a:solidFill>
                            <a:srgbClr val="006600"/>
                          </a:solidFill>
                          <a:effectLst/>
                        </a:rPr>
                        <a:t>pêche et médecine vétérinaire</a:t>
                      </a:r>
                      <a:endParaRPr lang="fr-FR" sz="1600" dirty="0"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3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B05408"/>
                          </a:solidFill>
                          <a:effectLst/>
                        </a:rPr>
                        <a:t>5.1- Agriculture</a:t>
                      </a:r>
                      <a:endParaRPr lang="fr-FR" sz="1600" dirty="0">
                        <a:solidFill>
                          <a:srgbClr val="B054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411" marR="43603" marT="43603" marB="43603">
                    <a:noFill/>
                  </a:tcPr>
                </a:tc>
              </a:tr>
              <a:tr h="332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solidFill>
                            <a:srgbClr val="B05408"/>
                          </a:solidFill>
                          <a:effectLst/>
                        </a:rPr>
                        <a:t>5.2- </a:t>
                      </a:r>
                      <a:r>
                        <a:rPr lang="fr-FR" sz="1600" dirty="0" smtClean="0">
                          <a:solidFill>
                            <a:srgbClr val="B05408"/>
                          </a:solidFill>
                          <a:effectLst/>
                        </a:rPr>
                        <a:t>Médecine</a:t>
                      </a:r>
                      <a:r>
                        <a:rPr lang="fr-FR" sz="1600" baseline="0" dirty="0" smtClean="0">
                          <a:solidFill>
                            <a:srgbClr val="B05408"/>
                          </a:solidFill>
                          <a:effectLst/>
                        </a:rPr>
                        <a:t> v</a:t>
                      </a:r>
                      <a:r>
                        <a:rPr lang="fr-FR" sz="1600" dirty="0" smtClean="0">
                          <a:solidFill>
                            <a:srgbClr val="B05408"/>
                          </a:solidFill>
                          <a:effectLst/>
                        </a:rPr>
                        <a:t>étérinaire</a:t>
                      </a:r>
                      <a:endParaRPr lang="fr-FR" sz="1600" dirty="0">
                        <a:solidFill>
                          <a:srgbClr val="B054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4411" marR="43603" marT="43603" marB="43603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3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759"/>
            <a:ext cx="7772400" cy="677937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Critère </a:t>
            </a:r>
            <a:r>
              <a:rPr lang="fr-FR" sz="3200" b="1" dirty="0" smtClean="0">
                <a:solidFill>
                  <a:srgbClr val="FF0000"/>
                </a:solidFill>
              </a:rPr>
              <a:t>d'éligibilité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6" y="1071546"/>
            <a:ext cx="8858280" cy="5786454"/>
          </a:xfrm>
        </p:spPr>
        <p:txBody>
          <a:bodyPr>
            <a:noAutofit/>
          </a:bodyPr>
          <a:lstStyle/>
          <a:p>
            <a:pPr algn="just"/>
            <a:r>
              <a:rPr lang="fr-FR" sz="2600" b="1" dirty="0" smtClean="0">
                <a:solidFill>
                  <a:srgbClr val="660066"/>
                </a:solidFill>
              </a:rPr>
              <a:t>Les </a:t>
            </a:r>
            <a:r>
              <a:rPr lang="fr-FR" sz="2600" b="1" dirty="0">
                <a:solidFill>
                  <a:srgbClr val="660066"/>
                </a:solidFill>
              </a:rPr>
              <a:t>candidats à tous les types de bourses doivent: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fr-FR" sz="2600" dirty="0">
                <a:solidFill>
                  <a:srgbClr val="000099"/>
                </a:solidFill>
              </a:rPr>
              <a:t>Etre ressortissants </a:t>
            </a:r>
            <a:r>
              <a:rPr lang="fr-FR" sz="2600" dirty="0" smtClean="0">
                <a:solidFill>
                  <a:srgbClr val="000099"/>
                </a:solidFill>
              </a:rPr>
              <a:t>ou </a:t>
            </a:r>
            <a:r>
              <a:rPr lang="fr-FR" sz="2600" dirty="0">
                <a:solidFill>
                  <a:srgbClr val="000099"/>
                </a:solidFill>
              </a:rPr>
              <a:t>résidents </a:t>
            </a:r>
            <a:r>
              <a:rPr lang="fr-FR" sz="2600" dirty="0" smtClean="0">
                <a:solidFill>
                  <a:srgbClr val="000099"/>
                </a:solidFill>
              </a:rPr>
              <a:t>(africains) dans </a:t>
            </a:r>
            <a:r>
              <a:rPr lang="fr-FR" sz="2600" dirty="0">
                <a:solidFill>
                  <a:srgbClr val="000099"/>
                </a:solidFill>
              </a:rPr>
              <a:t>l'un des pays africains </a:t>
            </a:r>
            <a:r>
              <a:rPr lang="fr-FR" sz="2600" dirty="0" smtClean="0">
                <a:solidFill>
                  <a:srgbClr val="000099"/>
                </a:solidFill>
              </a:rPr>
              <a:t>éligibles.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fr-FR" sz="2600" dirty="0" smtClean="0">
                <a:solidFill>
                  <a:srgbClr val="000099"/>
                </a:solidFill>
              </a:rPr>
              <a:t>Avoir </a:t>
            </a:r>
            <a:r>
              <a:rPr lang="fr-FR" sz="2600" dirty="0">
                <a:solidFill>
                  <a:srgbClr val="000099"/>
                </a:solidFill>
              </a:rPr>
              <a:t>une connaissance suffisante de la langue d'enseignement des cours dans le pays </a:t>
            </a:r>
            <a:r>
              <a:rPr lang="fr-FR" sz="2600" dirty="0" smtClean="0">
                <a:solidFill>
                  <a:srgbClr val="000099"/>
                </a:solidFill>
              </a:rPr>
              <a:t>d'accueil.</a:t>
            </a: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fr-FR" sz="2600" dirty="0" smtClean="0">
                <a:solidFill>
                  <a:srgbClr val="000099"/>
                </a:solidFill>
              </a:rPr>
              <a:t>Remplir </a:t>
            </a:r>
            <a:r>
              <a:rPr lang="fr-FR" sz="2600" dirty="0">
                <a:solidFill>
                  <a:srgbClr val="000099"/>
                </a:solidFill>
              </a:rPr>
              <a:t>les critères de l'un des groupes cibles ci-dessous</a:t>
            </a:r>
            <a:r>
              <a:rPr lang="fr-FR" sz="2600" dirty="0" smtClean="0">
                <a:solidFill>
                  <a:srgbClr val="000099"/>
                </a:solidFill>
              </a:rPr>
              <a:t>:</a:t>
            </a:r>
          </a:p>
          <a:p>
            <a:pPr marL="342900" lvl="0" indent="-342900" algn="just"/>
            <a:endParaRPr lang="fr-FR" sz="2600" dirty="0" smtClean="0">
              <a:solidFill>
                <a:srgbClr val="000099"/>
              </a:solidFill>
            </a:endParaRPr>
          </a:p>
          <a:p>
            <a:pPr marL="342900" lvl="0" indent="-342900" algn="just"/>
            <a:r>
              <a:rPr lang="fr-FR" sz="2600" b="1" dirty="0" smtClean="0">
                <a:solidFill>
                  <a:srgbClr val="006600"/>
                </a:solidFill>
              </a:rPr>
              <a:t> Important :</a:t>
            </a:r>
            <a:endParaRPr lang="fr-FR" sz="2600" b="1" dirty="0">
              <a:solidFill>
                <a:srgbClr val="0066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fr-FR" sz="2600" b="1" dirty="0" smtClean="0">
                <a:solidFill>
                  <a:srgbClr val="FF0000"/>
                </a:solidFill>
              </a:rPr>
              <a:t>Les </a:t>
            </a:r>
            <a:r>
              <a:rPr lang="fr-FR" sz="2600" b="1" dirty="0">
                <a:solidFill>
                  <a:srgbClr val="FF0000"/>
                </a:solidFill>
              </a:rPr>
              <a:t>étudiants ayant bénéficié d'une bourse dans le cadre du programme Intra-ACP ou Intra-</a:t>
            </a:r>
            <a:r>
              <a:rPr lang="fr-FR" sz="2600" b="1" dirty="0" err="1">
                <a:solidFill>
                  <a:srgbClr val="FF0000"/>
                </a:solidFill>
              </a:rPr>
              <a:t>Africa</a:t>
            </a:r>
            <a:r>
              <a:rPr lang="fr-FR" sz="2600" b="1" dirty="0">
                <a:solidFill>
                  <a:srgbClr val="FF0000"/>
                </a:solidFill>
              </a:rPr>
              <a:t> </a:t>
            </a:r>
            <a:r>
              <a:rPr lang="fr-FR" sz="2600" b="1" dirty="0" err="1">
                <a:solidFill>
                  <a:srgbClr val="FF0000"/>
                </a:solidFill>
              </a:rPr>
              <a:t>Academic</a:t>
            </a:r>
            <a:r>
              <a:rPr lang="fr-FR" sz="2600" b="1" dirty="0">
                <a:solidFill>
                  <a:srgbClr val="FF0000"/>
                </a:solidFill>
              </a:rPr>
              <a:t> </a:t>
            </a:r>
            <a:r>
              <a:rPr lang="fr-FR" sz="2600" b="1" dirty="0" err="1">
                <a:solidFill>
                  <a:srgbClr val="FF0000"/>
                </a:solidFill>
              </a:rPr>
              <a:t>Mobility</a:t>
            </a:r>
            <a:r>
              <a:rPr lang="fr-FR" sz="2600" b="1" dirty="0">
                <a:solidFill>
                  <a:srgbClr val="FF0000"/>
                </a:solidFill>
              </a:rPr>
              <a:t> ne sont PAS éligibles</a:t>
            </a:r>
            <a:r>
              <a:rPr lang="fr-FR" sz="2600" b="1" dirty="0" smtClean="0">
                <a:solidFill>
                  <a:srgbClr val="FF0000"/>
                </a:solidFill>
              </a:rPr>
              <a:t>.</a:t>
            </a:r>
            <a:endParaRPr lang="fr-FR" sz="2600" b="1" dirty="0" smtClean="0">
              <a:solidFill>
                <a:srgbClr val="74000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fr-FR" sz="2600" b="1" dirty="0" smtClean="0">
                <a:solidFill>
                  <a:srgbClr val="740000"/>
                </a:solidFill>
              </a:rPr>
              <a:t>Les étudiants ayant des diplômes non africains ne sont pas éligibles.</a:t>
            </a:r>
            <a:endParaRPr lang="fr-FR" sz="2600" b="1" dirty="0">
              <a:solidFill>
                <a:srgbClr val="7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2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759"/>
            <a:ext cx="7772400" cy="677937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Critère </a:t>
            </a:r>
            <a:r>
              <a:rPr lang="fr-FR" sz="3200" b="1" dirty="0" smtClean="0">
                <a:solidFill>
                  <a:srgbClr val="FF0000"/>
                </a:solidFill>
              </a:rPr>
              <a:t>d'éligibilité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6" y="785794"/>
            <a:ext cx="8858280" cy="5929354"/>
          </a:xfrm>
        </p:spPr>
        <p:txBody>
          <a:bodyPr>
            <a:noAutofit/>
          </a:bodyPr>
          <a:lstStyle/>
          <a:p>
            <a:pPr algn="just">
              <a:spcAft>
                <a:spcPts val="300"/>
              </a:spcAft>
              <a:buFont typeface="Wingdings" pitchFamily="2" charset="2"/>
              <a:buChar char="q"/>
            </a:pPr>
            <a:endParaRPr lang="fr-FR" sz="2000" b="1" dirty="0" smtClean="0">
              <a:solidFill>
                <a:srgbClr val="006600"/>
              </a:solidFill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400" b="1" dirty="0" smtClean="0">
                <a:solidFill>
                  <a:srgbClr val="006600"/>
                </a:solidFill>
              </a:rPr>
              <a:t> Groupe </a:t>
            </a:r>
            <a:r>
              <a:rPr lang="fr-FR" sz="2400" b="1" dirty="0">
                <a:solidFill>
                  <a:srgbClr val="006600"/>
                </a:solidFill>
              </a:rPr>
              <a:t>Cible 1 (TG1)</a:t>
            </a:r>
            <a:endParaRPr lang="fr-FR" sz="2400" dirty="0">
              <a:solidFill>
                <a:srgbClr val="006600"/>
              </a:solidFill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740000"/>
                </a:solidFill>
              </a:rPr>
              <a:t>Pour les candidats aux mobilités courtes (</a:t>
            </a:r>
            <a:r>
              <a:rPr lang="fr-FR" sz="2400" b="1" dirty="0" err="1">
                <a:solidFill>
                  <a:srgbClr val="740000"/>
                </a:solidFill>
              </a:rPr>
              <a:t>credit-seeking</a:t>
            </a:r>
            <a:r>
              <a:rPr lang="fr-FR" sz="2400" b="1" dirty="0">
                <a:solidFill>
                  <a:srgbClr val="740000"/>
                </a:solidFill>
              </a:rPr>
              <a:t>): </a:t>
            </a:r>
            <a:r>
              <a:rPr lang="fr-FR" sz="2400" b="1" dirty="0">
                <a:solidFill>
                  <a:srgbClr val="000099"/>
                </a:solidFill>
              </a:rPr>
              <a:t>Les étudiants doivent être inscrits dans l'une des cinq universités partenaires : </a:t>
            </a:r>
            <a:r>
              <a:rPr lang="fr-FR" sz="2400" b="1" dirty="0" smtClean="0">
                <a:solidFill>
                  <a:srgbClr val="B05408"/>
                </a:solidFill>
              </a:rPr>
              <a:t>Université </a:t>
            </a:r>
            <a:r>
              <a:rPr lang="fr-FR" sz="2400" b="1" dirty="0">
                <a:solidFill>
                  <a:srgbClr val="B05408"/>
                </a:solidFill>
              </a:rPr>
              <a:t>de Tlemcen (Algérie), University of Cape </a:t>
            </a:r>
            <a:r>
              <a:rPr lang="fr-FR" sz="2400" b="1" dirty="0" err="1">
                <a:solidFill>
                  <a:srgbClr val="B05408"/>
                </a:solidFill>
              </a:rPr>
              <a:t>Coast</a:t>
            </a:r>
            <a:r>
              <a:rPr lang="fr-FR" sz="2400" b="1" dirty="0">
                <a:solidFill>
                  <a:srgbClr val="B05408"/>
                </a:solidFill>
              </a:rPr>
              <a:t> (Ghana), Kenyatta University (Kenya), University of Ibadan (Nigeria) et University of KwaZulu-Natal (Afrique du </a:t>
            </a:r>
            <a:r>
              <a:rPr lang="fr-FR" sz="2400" b="1" dirty="0" smtClean="0">
                <a:solidFill>
                  <a:srgbClr val="B05408"/>
                </a:solidFill>
              </a:rPr>
              <a:t>Sud)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rgbClr val="660066"/>
                </a:solidFill>
              </a:rPr>
              <a:t>Pour </a:t>
            </a:r>
            <a:r>
              <a:rPr lang="fr-FR" sz="2400" b="1" dirty="0">
                <a:solidFill>
                  <a:srgbClr val="660066"/>
                </a:solidFill>
              </a:rPr>
              <a:t>les candidats à la recherche d'un diplôme (</a:t>
            </a:r>
            <a:r>
              <a:rPr lang="fr-FR" sz="2400" b="1" dirty="0" err="1">
                <a:solidFill>
                  <a:srgbClr val="660066"/>
                </a:solidFill>
              </a:rPr>
              <a:t>degree-seeking</a:t>
            </a:r>
            <a:r>
              <a:rPr lang="fr-FR" sz="2400" b="1" dirty="0">
                <a:solidFill>
                  <a:srgbClr val="660066"/>
                </a:solidFill>
              </a:rPr>
              <a:t>): Les étudiants doivent avoir obtenu leur diplôme de l'une des cinq universités </a:t>
            </a:r>
            <a:r>
              <a:rPr lang="fr-FR" sz="2400" b="1" dirty="0" smtClean="0">
                <a:solidFill>
                  <a:srgbClr val="660066"/>
                </a:solidFill>
              </a:rPr>
              <a:t>partenaires.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400" b="1" dirty="0" smtClean="0">
                <a:solidFill>
                  <a:srgbClr val="00B0F0"/>
                </a:solidFill>
              </a:rPr>
              <a:t>Pour </a:t>
            </a:r>
            <a:r>
              <a:rPr lang="fr-FR" sz="2400" b="1" dirty="0">
                <a:solidFill>
                  <a:srgbClr val="00B0F0"/>
                </a:solidFill>
              </a:rPr>
              <a:t>le personnel: Le </a:t>
            </a:r>
            <a:r>
              <a:rPr lang="fr-FR" sz="2400" b="1" dirty="0" smtClean="0">
                <a:solidFill>
                  <a:srgbClr val="00B0F0"/>
                </a:solidFill>
              </a:rPr>
              <a:t>personnel </a:t>
            </a:r>
            <a:r>
              <a:rPr lang="fr-FR" sz="2400" b="1" dirty="0" smtClean="0">
                <a:solidFill>
                  <a:srgbClr val="FF0000"/>
                </a:solidFill>
              </a:rPr>
              <a:t>(administratif ou académique) </a:t>
            </a:r>
            <a:r>
              <a:rPr lang="fr-FR" sz="2400" b="1" dirty="0">
                <a:solidFill>
                  <a:srgbClr val="00B0F0"/>
                </a:solidFill>
              </a:rPr>
              <a:t>doit travailler dans l'une des cinq universités partenaires</a:t>
            </a:r>
            <a:r>
              <a:rPr lang="fr-FR" sz="2400" b="1" dirty="0" smtClean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352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759"/>
            <a:ext cx="7772400" cy="677937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Critère </a:t>
            </a:r>
            <a:r>
              <a:rPr lang="fr-FR" sz="3200" b="1" dirty="0" smtClean="0">
                <a:solidFill>
                  <a:srgbClr val="FF0000"/>
                </a:solidFill>
              </a:rPr>
              <a:t>d'éligibilité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6" y="785794"/>
            <a:ext cx="8858280" cy="5929354"/>
          </a:xfrm>
        </p:spPr>
        <p:txBody>
          <a:bodyPr>
            <a:noAutofit/>
          </a:bodyPr>
          <a:lstStyle/>
          <a:p>
            <a:pPr lvl="0" algn="just">
              <a:spcAft>
                <a:spcPts val="300"/>
              </a:spcAft>
            </a:pPr>
            <a:endParaRPr lang="fr-FR" sz="2000" b="1" dirty="0">
              <a:solidFill>
                <a:srgbClr val="740000"/>
              </a:solidFill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600" b="1" dirty="0" smtClean="0">
                <a:solidFill>
                  <a:srgbClr val="006600"/>
                </a:solidFill>
              </a:rPr>
              <a:t> Groupe </a:t>
            </a:r>
            <a:r>
              <a:rPr lang="fr-FR" sz="2600" b="1" dirty="0">
                <a:solidFill>
                  <a:srgbClr val="006600"/>
                </a:solidFill>
              </a:rPr>
              <a:t>Cible 2 (TG2)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600" b="1" dirty="0">
                <a:solidFill>
                  <a:srgbClr val="740000"/>
                </a:solidFill>
              </a:rPr>
              <a:t>Pour les candidats aux mobilités courtes (</a:t>
            </a:r>
            <a:r>
              <a:rPr lang="fr-FR" sz="2600" b="1" dirty="0" err="1">
                <a:solidFill>
                  <a:srgbClr val="740000"/>
                </a:solidFill>
              </a:rPr>
              <a:t>credit-seeking</a:t>
            </a:r>
            <a:r>
              <a:rPr lang="fr-FR" sz="2600" b="1" dirty="0">
                <a:solidFill>
                  <a:srgbClr val="740000"/>
                </a:solidFill>
              </a:rPr>
              <a:t>): </a:t>
            </a:r>
            <a:r>
              <a:rPr lang="fr-FR" sz="2600" b="1" dirty="0">
                <a:solidFill>
                  <a:srgbClr val="FF0000"/>
                </a:solidFill>
              </a:rPr>
              <a:t>Les étudiants doivent être inscrits dans n'importe quelle institution d'enseignement supérieur en </a:t>
            </a:r>
            <a:r>
              <a:rPr lang="fr-FR" sz="2600" b="1" u="sng" dirty="0" smtClean="0">
                <a:solidFill>
                  <a:srgbClr val="FF0000"/>
                </a:solidFill>
              </a:rPr>
              <a:t>Afrique.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600" b="1" dirty="0" smtClean="0">
                <a:solidFill>
                  <a:srgbClr val="660066"/>
                </a:solidFill>
              </a:rPr>
              <a:t>Pour </a:t>
            </a:r>
            <a:r>
              <a:rPr lang="fr-FR" sz="2600" b="1" dirty="0">
                <a:solidFill>
                  <a:srgbClr val="660066"/>
                </a:solidFill>
              </a:rPr>
              <a:t>les candidats à la recherche d'un diplôme (</a:t>
            </a:r>
            <a:r>
              <a:rPr lang="fr-FR" sz="2600" b="1" dirty="0" err="1">
                <a:solidFill>
                  <a:srgbClr val="660066"/>
                </a:solidFill>
              </a:rPr>
              <a:t>degree-seeking</a:t>
            </a:r>
            <a:r>
              <a:rPr lang="fr-FR" sz="2600" b="1" dirty="0">
                <a:solidFill>
                  <a:srgbClr val="660066"/>
                </a:solidFill>
              </a:rPr>
              <a:t>): Les étudiants doivent avoir obtenu leur diplôme d'une institution d'enseignement supérieur </a:t>
            </a:r>
            <a:r>
              <a:rPr lang="fr-FR" sz="2600" b="1" dirty="0" smtClean="0">
                <a:solidFill>
                  <a:srgbClr val="660066"/>
                </a:solidFill>
              </a:rPr>
              <a:t>en </a:t>
            </a:r>
            <a:r>
              <a:rPr lang="fr-FR" sz="2600" b="1" dirty="0">
                <a:solidFill>
                  <a:srgbClr val="660066"/>
                </a:solidFill>
              </a:rPr>
              <a:t>Afrique</a:t>
            </a:r>
            <a:r>
              <a:rPr lang="fr-FR" sz="2600" b="1" dirty="0" smtClean="0">
                <a:solidFill>
                  <a:srgbClr val="660066"/>
                </a:solidFill>
              </a:rPr>
              <a:t>.</a:t>
            </a:r>
            <a:endParaRPr lang="fr-FR" sz="26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101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3878</TotalTime>
  <Words>1276</Words>
  <Application>Microsoft Office PowerPoint</Application>
  <PresentationFormat>Affichage à l'écran (4:3)</PresentationFormat>
  <Paragraphs>171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Types des offres de formations</vt:lpstr>
      <vt:lpstr>Partenaires</vt:lpstr>
      <vt:lpstr>Présentation des universitaires partenaires Classement en Afrique*</vt:lpstr>
      <vt:lpstr>Thématiques choisies</vt:lpstr>
      <vt:lpstr>Thématiques choisies/Domaines d’étude (Code ISCED 2013-)</vt:lpstr>
      <vt:lpstr>Critère d'éligibilité</vt:lpstr>
      <vt:lpstr>Critère d'éligibilité</vt:lpstr>
      <vt:lpstr>Critère d'éligibilité</vt:lpstr>
      <vt:lpstr>Types de bourses</vt:lpstr>
      <vt:lpstr>Types de bourses (Détail)</vt:lpstr>
      <vt:lpstr>Les bourses d'études couvrent</vt:lpstr>
      <vt:lpstr>Comment soumettre une application?</vt:lpstr>
      <vt:lpstr>Documenst à fournir ONLINE</vt:lpstr>
      <vt:lpstr>Les étapes les plus importantes</vt:lpstr>
      <vt:lpstr>Remarques Importantes</vt:lpstr>
      <vt:lpstr>Dates Importantes</vt:lpstr>
      <vt:lpstr>Remarques</vt:lpstr>
      <vt:lpstr>Diapositive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Amazigh Fouad Riad Dib</dc:creator>
  <cp:lastModifiedBy>Pctec</cp:lastModifiedBy>
  <cp:revision>167</cp:revision>
  <dcterms:created xsi:type="dcterms:W3CDTF">2016-02-20T07:10:23Z</dcterms:created>
  <dcterms:modified xsi:type="dcterms:W3CDTF">2018-04-25T08:16:23Z</dcterms:modified>
</cp:coreProperties>
</file>